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wmf" ContentType="image/x-w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 id="2147483690" r:id="rId2"/>
  </p:sldMasterIdLst>
  <p:handoutMasterIdLst>
    <p:handoutMasterId r:id="rId20"/>
  </p:handoutMasterIdLst>
  <p:sldIdLst>
    <p:sldId id="274" r:id="rId3"/>
    <p:sldId id="257" r:id="rId4"/>
    <p:sldId id="258" r:id="rId5"/>
    <p:sldId id="259" r:id="rId6"/>
    <p:sldId id="260" r:id="rId7"/>
    <p:sldId id="264" r:id="rId8"/>
    <p:sldId id="261" r:id="rId9"/>
    <p:sldId id="263"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ción sin título" id="{6A30612A-3C3F-4E36-9E20-36EB5B1F02D6}">
          <p14:sldIdLst>
            <p14:sldId id="274"/>
            <p14:sldId id="257"/>
            <p14:sldId id="258"/>
            <p14:sldId id="259"/>
            <p14:sldId id="260"/>
            <p14:sldId id="264"/>
            <p14:sldId id="261"/>
            <p14:sldId id="263"/>
            <p14:sldId id="265"/>
            <p14:sldId id="266"/>
            <p14:sldId id="267"/>
            <p14:sldId id="268"/>
            <p14:sldId id="269"/>
            <p14:sldId id="270"/>
            <p14:sldId id="271"/>
            <p14:sldId id="272"/>
            <p14:sldId id="273"/>
          </p14:sldIdLst>
        </p14:section>
      </p14:sectionLst>
    </p:ext>
    <p:ext uri="{EFAFB233-063F-42B5-8137-9DF3F51BA10A}">
      <p15:sldGuideLst xmlns:p15="http://schemas.microsoft.com/office/powerpoint/2012/main" xmlns=""/>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59BC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94660"/>
  </p:normalViewPr>
  <p:slideViewPr>
    <p:cSldViewPr snapToGrid="0">
      <p:cViewPr varScale="1">
        <p:scale>
          <a:sx n="70" d="100"/>
          <a:sy n="70" d="100"/>
        </p:scale>
        <p:origin x="-456" y="-96"/>
      </p:cViewPr>
      <p:guideLst>
        <p:guide orient="horz" pos="2160"/>
        <p:guide pos="3840"/>
      </p:guideLst>
    </p:cSldViewPr>
  </p:slideViewPr>
  <p:notesTextViewPr>
    <p:cViewPr>
      <p:scale>
        <a:sx n="1" d="1"/>
        <a:sy n="1" d="1"/>
      </p:scale>
      <p:origin x="0" y="0"/>
    </p:cViewPr>
  </p:notesTextViewPr>
  <p:notesViewPr>
    <p:cSldViewPr snapToGrid="0">
      <p:cViewPr varScale="1">
        <p:scale>
          <a:sx n="55" d="100"/>
          <a:sy n="55" d="100"/>
        </p:scale>
        <p:origin x="2880"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18.wmf"/><Relationship Id="rId2" Type="http://schemas.openxmlformats.org/officeDocument/2006/relationships/image" Target="../media/image17.wmf"/><Relationship Id="rId1" Type="http://schemas.openxmlformats.org/officeDocument/2006/relationships/image" Target="../media/image1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Marcador de número de diapositiva 4">
            <a:extLst>
              <a:ext uri="{FF2B5EF4-FFF2-40B4-BE49-F238E27FC236}">
                <a16:creationId xmlns:a16="http://schemas.microsoft.com/office/drawing/2014/main" xmlns="" id="{1299B4B7-A6F4-47DD-ADE9-836567F9015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092B27-3D7B-49B9-B0F7-A7505FE5CF9E}" type="slidenum">
              <a:rPr lang="es-ES" smtClean="0"/>
              <a:t>‹Nº›</a:t>
            </a:fld>
            <a:endParaRPr lang="es-ES"/>
          </a:p>
        </p:txBody>
      </p:sp>
    </p:spTree>
    <p:extLst>
      <p:ext uri="{BB962C8B-B14F-4D97-AF65-F5344CB8AC3E}">
        <p14:creationId xmlns:p14="http://schemas.microsoft.com/office/powerpoint/2010/main" val="3100175831"/>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eg>
</file>

<file path=ppt/media/image12.png>
</file>

<file path=ppt/media/image13.png>
</file>

<file path=ppt/media/image14.png>
</file>

<file path=ppt/media/image15.png>
</file>

<file path=ppt/media/image17.wmf>
</file>

<file path=ppt/media/image18.wmf>
</file>

<file path=ppt/media/image19.png>
</file>

<file path=ppt/media/image2.jpe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711200" y="1371600"/>
            <a:ext cx="10468864"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es-ES"/>
              <a:t>Haga clic para modificar el estilo de título del patrón</a:t>
            </a:r>
            <a:endParaRPr kumimoji="0" lang="en-US"/>
          </a:p>
        </p:txBody>
      </p:sp>
      <p:sp>
        <p:nvSpPr>
          <p:cNvPr id="17" name="Subtitle 16"/>
          <p:cNvSpPr>
            <a:spLocks noGrp="1"/>
          </p:cNvSpPr>
          <p:nvPr>
            <p:ph type="subTitle" idx="1"/>
          </p:nvPr>
        </p:nvSpPr>
        <p:spPr>
          <a:xfrm>
            <a:off x="711200" y="3228536"/>
            <a:ext cx="10472928"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s-ES"/>
              <a:t>Haga clic para modificar el estilo de subtítulo del patrón</a:t>
            </a:r>
            <a:endParaRPr kumimoji="0" lang="en-US"/>
          </a:p>
        </p:txBody>
      </p:sp>
      <p:sp>
        <p:nvSpPr>
          <p:cNvPr id="30" name="Date Placeholder 29"/>
          <p:cNvSpPr>
            <a:spLocks noGrp="1"/>
          </p:cNvSpPr>
          <p:nvPr>
            <p:ph type="dt" sz="half" idx="10"/>
          </p:nvPr>
        </p:nvSpPr>
        <p:spPr/>
        <p:txBody>
          <a:bodyPr/>
          <a:lstStyle/>
          <a:p>
            <a:fld id="{83B1E29C-81ED-4EF5-8CE1-E56243C8CBEB}" type="datetimeFigureOut">
              <a:rPr lang="es-ES" smtClean="0"/>
              <a:t>11/01/2023</a:t>
            </a:fld>
            <a:endParaRPr lang="es-ES"/>
          </a:p>
        </p:txBody>
      </p:sp>
      <p:sp>
        <p:nvSpPr>
          <p:cNvPr id="19" name="Footer Placeholder 18"/>
          <p:cNvSpPr>
            <a:spLocks noGrp="1"/>
          </p:cNvSpPr>
          <p:nvPr>
            <p:ph type="ftr" sz="quarter" idx="11"/>
          </p:nvPr>
        </p:nvSpPr>
        <p:spPr/>
        <p:txBody>
          <a:bodyPr/>
          <a:lstStyle/>
          <a:p>
            <a:endParaRPr lang="es-ES"/>
          </a:p>
        </p:txBody>
      </p:sp>
      <p:sp>
        <p:nvSpPr>
          <p:cNvPr id="27" name="Slide Number Placeholder 26"/>
          <p:cNvSpPr>
            <a:spLocks noGrp="1"/>
          </p:cNvSpPr>
          <p:nvPr>
            <p:ph type="sldNum" sz="quarter" idx="12"/>
          </p:nvPr>
        </p:nvSpPr>
        <p:spPr/>
        <p:txBody>
          <a:bodyPr/>
          <a:lstStyle/>
          <a:p>
            <a:fld id="{0F190DAD-9860-477F-8F24-60E24EF22893}" type="slidenum">
              <a:rPr lang="es-ES" smtClean="0"/>
              <a:t>‹Nº›</a:t>
            </a:fld>
            <a:endParaRPr lang="es-ES"/>
          </a:p>
        </p:txBody>
      </p:sp>
      <p:sp>
        <p:nvSpPr>
          <p:cNvPr id="7" name="Rectangle 1"/>
          <p:cNvSpPr>
            <a:spLocks noChangeArrowheads="1"/>
          </p:cNvSpPr>
          <p:nvPr/>
        </p:nvSpPr>
        <p:spPr bwMode="auto">
          <a:xfrm>
            <a:off x="3311691" y="5824120"/>
            <a:ext cx="5664629" cy="46166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ES_tradnl" sz="2400" b="1" i="0" u="none" strike="noStrike" cap="none" normalizeH="0" baseline="0" dirty="0">
                <a:ln>
                  <a:noFill/>
                </a:ln>
                <a:solidFill>
                  <a:schemeClr val="tx2">
                    <a:lumMod val="25000"/>
                  </a:schemeClr>
                </a:solidFill>
                <a:effectLst/>
                <a:latin typeface="+mj-lt"/>
                <a:ea typeface="Times New Roman" pitchFamily="18" charset="0"/>
                <a:cs typeface="Arial" pitchFamily="34" charset="0"/>
              </a:rPr>
              <a:t>I.E.S. </a:t>
            </a:r>
            <a:r>
              <a:rPr kumimoji="0" lang="es-ES_tradnl" sz="2400" b="1" i="0" u="none" strike="noStrike" cap="none" normalizeH="0" baseline="0" dirty="0" err="1">
                <a:ln>
                  <a:noFill/>
                </a:ln>
                <a:solidFill>
                  <a:schemeClr val="tx2">
                    <a:lumMod val="25000"/>
                  </a:schemeClr>
                </a:solidFill>
                <a:effectLst/>
                <a:latin typeface="+mj-lt"/>
                <a:ea typeface="Times New Roman" pitchFamily="18" charset="0"/>
                <a:cs typeface="Arial" pitchFamily="34" charset="0"/>
              </a:rPr>
              <a:t>Txurdinaga-Artabe</a:t>
            </a:r>
            <a:endParaRPr kumimoji="0" lang="es-ES_tradnl" sz="2400" b="1" i="0" u="none" strike="noStrike" cap="none" normalizeH="0" baseline="0" dirty="0">
              <a:ln>
                <a:noFill/>
              </a:ln>
              <a:solidFill>
                <a:schemeClr val="tx2">
                  <a:lumMod val="25000"/>
                </a:schemeClr>
              </a:solidFill>
              <a:effectLst/>
              <a:latin typeface="+mj-lt"/>
              <a:ea typeface="Times New Roman" pitchFamily="18" charset="0"/>
              <a:cs typeface="Arial" pitchFamily="34" charset="0"/>
            </a:endParaRPr>
          </a:p>
        </p:txBody>
      </p:sp>
    </p:spTree>
    <p:extLst>
      <p:ext uri="{BB962C8B-B14F-4D97-AF65-F5344CB8AC3E}">
        <p14:creationId xmlns:p14="http://schemas.microsoft.com/office/powerpoint/2010/main" val="88102528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s-ES"/>
              <a:t>Haga clic para modificar el estilo de título del patrón</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
        <p:nvSpPr>
          <p:cNvPr id="4" name="Date Placeholder 3"/>
          <p:cNvSpPr>
            <a:spLocks noGrp="1"/>
          </p:cNvSpPr>
          <p:nvPr>
            <p:ph type="dt" sz="half" idx="10"/>
          </p:nvPr>
        </p:nvSpPr>
        <p:spPr/>
        <p:txBody>
          <a:bodyPr/>
          <a:lstStyle/>
          <a:p>
            <a:fld id="{83B1E29C-81ED-4EF5-8CE1-E56243C8CBEB}" type="datetimeFigureOut">
              <a:rPr lang="es-ES" smtClean="0"/>
              <a:t>11/01/2023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F190DAD-9860-477F-8F24-60E24EF22893}" type="slidenum">
              <a:rPr lang="es-ES" smtClean="0"/>
              <a:t>‹Nº›</a:t>
            </a:fld>
            <a:endParaRPr lang="es-ES"/>
          </a:p>
        </p:txBody>
      </p:sp>
    </p:spTree>
    <p:extLst>
      <p:ext uri="{BB962C8B-B14F-4D97-AF65-F5344CB8AC3E}">
        <p14:creationId xmlns:p14="http://schemas.microsoft.com/office/powerpoint/2010/main" val="9535529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914402"/>
            <a:ext cx="2743200" cy="5211763"/>
          </a:xfrm>
        </p:spPr>
        <p:txBody>
          <a:bodyPr vert="eaVert"/>
          <a:lstStyle/>
          <a:p>
            <a:r>
              <a:rPr kumimoji="0" lang="es-ES"/>
              <a:t>Haga clic para modificar el estilo de título del patrón</a:t>
            </a:r>
            <a:endParaRPr kumimoji="0" lang="en-US"/>
          </a:p>
        </p:txBody>
      </p:sp>
      <p:sp>
        <p:nvSpPr>
          <p:cNvPr id="3" name="Vertical Text Placeholder 2"/>
          <p:cNvSpPr>
            <a:spLocks noGrp="1"/>
          </p:cNvSpPr>
          <p:nvPr>
            <p:ph type="body" orient="vert" idx="1"/>
          </p:nvPr>
        </p:nvSpPr>
        <p:spPr>
          <a:xfrm>
            <a:off x="609600" y="914402"/>
            <a:ext cx="8026400" cy="5211763"/>
          </a:xfrm>
        </p:spPr>
        <p:txBody>
          <a:bodyPr vert="eaVert"/>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
        <p:nvSpPr>
          <p:cNvPr id="4" name="Date Placeholder 3"/>
          <p:cNvSpPr>
            <a:spLocks noGrp="1"/>
          </p:cNvSpPr>
          <p:nvPr>
            <p:ph type="dt" sz="half" idx="10"/>
          </p:nvPr>
        </p:nvSpPr>
        <p:spPr/>
        <p:txBody>
          <a:bodyPr/>
          <a:lstStyle/>
          <a:p>
            <a:fld id="{83B1E29C-81ED-4EF5-8CE1-E56243C8CBEB}" type="datetimeFigureOut">
              <a:rPr lang="es-ES" smtClean="0"/>
              <a:t>11/01/2023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F190DAD-9860-477F-8F24-60E24EF22893}" type="slidenum">
              <a:rPr lang="es-ES" smtClean="0"/>
              <a:t>‹Nº›</a:t>
            </a:fld>
            <a:endParaRPr lang="es-ES"/>
          </a:p>
        </p:txBody>
      </p:sp>
    </p:spTree>
    <p:extLst>
      <p:ext uri="{BB962C8B-B14F-4D97-AF65-F5344CB8AC3E}">
        <p14:creationId xmlns:p14="http://schemas.microsoft.com/office/powerpoint/2010/main" val="433356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a de título">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711200" y="1371600"/>
            <a:ext cx="10468864"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es-ES"/>
              <a:t>Haga clic para modificar el estilo de título del patrón</a:t>
            </a:r>
            <a:endParaRPr kumimoji="0" lang="en-US"/>
          </a:p>
        </p:txBody>
      </p:sp>
      <p:sp>
        <p:nvSpPr>
          <p:cNvPr id="17" name="Subtitle 16"/>
          <p:cNvSpPr>
            <a:spLocks noGrp="1"/>
          </p:cNvSpPr>
          <p:nvPr>
            <p:ph type="subTitle" idx="1"/>
          </p:nvPr>
        </p:nvSpPr>
        <p:spPr>
          <a:xfrm>
            <a:off x="711200" y="3228536"/>
            <a:ext cx="10472928"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s-ES"/>
              <a:t>Haga clic para modificar el estilo de subtítulo del patrón</a:t>
            </a:r>
            <a:endParaRPr kumimoji="0" lang="en-US"/>
          </a:p>
        </p:txBody>
      </p:sp>
      <p:sp>
        <p:nvSpPr>
          <p:cNvPr id="30" name="Date Placeholder 29"/>
          <p:cNvSpPr>
            <a:spLocks noGrp="1"/>
          </p:cNvSpPr>
          <p:nvPr>
            <p:ph type="dt" sz="half" idx="10"/>
          </p:nvPr>
        </p:nvSpPr>
        <p:spPr/>
        <p:txBody>
          <a:bodyPr/>
          <a:lstStyle/>
          <a:p>
            <a:fld id="{83B1E29C-81ED-4EF5-8CE1-E56243C8CBEB}" type="datetimeFigureOut">
              <a:rPr lang="es-ES" smtClean="0"/>
              <a:t>11/01/2023</a:t>
            </a:fld>
            <a:endParaRPr lang="es-ES"/>
          </a:p>
        </p:txBody>
      </p:sp>
      <p:sp>
        <p:nvSpPr>
          <p:cNvPr id="19" name="Footer Placeholder 18"/>
          <p:cNvSpPr>
            <a:spLocks noGrp="1"/>
          </p:cNvSpPr>
          <p:nvPr>
            <p:ph type="ftr" sz="quarter" idx="11"/>
          </p:nvPr>
        </p:nvSpPr>
        <p:spPr/>
        <p:txBody>
          <a:bodyPr/>
          <a:lstStyle/>
          <a:p>
            <a:endParaRPr lang="es-ES"/>
          </a:p>
        </p:txBody>
      </p:sp>
      <p:sp>
        <p:nvSpPr>
          <p:cNvPr id="27" name="Slide Number Placeholder 26"/>
          <p:cNvSpPr>
            <a:spLocks noGrp="1"/>
          </p:cNvSpPr>
          <p:nvPr>
            <p:ph type="sldNum" sz="quarter" idx="12"/>
          </p:nvPr>
        </p:nvSpPr>
        <p:spPr/>
        <p:txBody>
          <a:bodyPr/>
          <a:lstStyle/>
          <a:p>
            <a:fld id="{0F190DAD-9860-477F-8F24-60E24EF22893}" type="slidenum">
              <a:rPr lang="es-ES" smtClean="0"/>
              <a:t>‹Nº›</a:t>
            </a:fld>
            <a:endParaRPr lang="es-ES"/>
          </a:p>
        </p:txBody>
      </p:sp>
      <p:sp>
        <p:nvSpPr>
          <p:cNvPr id="7" name="Rectangle 1"/>
          <p:cNvSpPr>
            <a:spLocks noChangeArrowheads="1"/>
          </p:cNvSpPr>
          <p:nvPr/>
        </p:nvSpPr>
        <p:spPr bwMode="auto">
          <a:xfrm>
            <a:off x="3311691" y="5824120"/>
            <a:ext cx="5664629" cy="46166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ES_tradnl" sz="2400" b="1" i="0" u="none" strike="noStrike" cap="none" normalizeH="0" baseline="0" dirty="0">
                <a:ln>
                  <a:noFill/>
                </a:ln>
                <a:solidFill>
                  <a:schemeClr val="tx2">
                    <a:lumMod val="25000"/>
                  </a:schemeClr>
                </a:solidFill>
                <a:effectLst/>
                <a:latin typeface="+mj-lt"/>
                <a:ea typeface="Times New Roman" pitchFamily="18" charset="0"/>
                <a:cs typeface="Arial" pitchFamily="34" charset="0"/>
              </a:rPr>
              <a:t>I.E.S. </a:t>
            </a:r>
            <a:r>
              <a:rPr kumimoji="0" lang="es-ES_tradnl" sz="2400" b="1" i="0" u="none" strike="noStrike" cap="none" normalizeH="0" baseline="0" dirty="0" err="1">
                <a:ln>
                  <a:noFill/>
                </a:ln>
                <a:solidFill>
                  <a:schemeClr val="tx2">
                    <a:lumMod val="25000"/>
                  </a:schemeClr>
                </a:solidFill>
                <a:effectLst/>
                <a:latin typeface="+mj-lt"/>
                <a:ea typeface="Times New Roman" pitchFamily="18" charset="0"/>
                <a:cs typeface="Arial" pitchFamily="34" charset="0"/>
              </a:rPr>
              <a:t>Txurdinaga-Artabe</a:t>
            </a:r>
            <a:endParaRPr kumimoji="0" lang="es-ES_tradnl" sz="2400" b="1" i="0" u="none" strike="noStrike" cap="none" normalizeH="0" baseline="0" dirty="0">
              <a:ln>
                <a:noFill/>
              </a:ln>
              <a:solidFill>
                <a:schemeClr val="tx2">
                  <a:lumMod val="25000"/>
                </a:schemeClr>
              </a:solidFill>
              <a:effectLst/>
              <a:latin typeface="+mj-lt"/>
              <a:ea typeface="Times New Roman" pitchFamily="18" charset="0"/>
              <a:cs typeface="Arial" pitchFamily="34" charset="0"/>
            </a:endParaRPr>
          </a:p>
        </p:txBody>
      </p:sp>
    </p:spTree>
    <p:extLst>
      <p:ext uri="{BB962C8B-B14F-4D97-AF65-F5344CB8AC3E}">
        <p14:creationId xmlns:p14="http://schemas.microsoft.com/office/powerpoint/2010/main" val="3571634009"/>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s-ES"/>
              <a:t>Haga clic para modificar el estilo de título del patrón</a:t>
            </a:r>
            <a:endParaRPr kumimoji="0" lang="en-US"/>
          </a:p>
        </p:txBody>
      </p:sp>
      <p:sp>
        <p:nvSpPr>
          <p:cNvPr id="3" name="Content Placeholder 2"/>
          <p:cNvSpPr>
            <a:spLocks noGrp="1"/>
          </p:cNvSpPr>
          <p:nvPr>
            <p:ph idx="1"/>
          </p:nvPr>
        </p:nvSpPr>
        <p:spPr/>
        <p:txBody>
          <a:bodyPr/>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
        <p:nvSpPr>
          <p:cNvPr id="4" name="Date Placeholder 3"/>
          <p:cNvSpPr>
            <a:spLocks noGrp="1"/>
          </p:cNvSpPr>
          <p:nvPr>
            <p:ph type="dt" sz="half" idx="10"/>
          </p:nvPr>
        </p:nvSpPr>
        <p:spPr/>
        <p:txBody>
          <a:bodyPr/>
          <a:lstStyle/>
          <a:p>
            <a:fld id="{83B1E29C-81ED-4EF5-8CE1-E56243C8CBEB}" type="datetimeFigureOut">
              <a:rPr lang="es-ES" smtClean="0"/>
              <a:t>11/01/2023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F190DAD-9860-477F-8F24-60E24EF22893}" type="slidenum">
              <a:rPr lang="es-ES" smtClean="0"/>
              <a:t>‹Nº›</a:t>
            </a:fld>
            <a:endParaRPr lang="es-ES"/>
          </a:p>
        </p:txBody>
      </p:sp>
    </p:spTree>
    <p:extLst>
      <p:ext uri="{BB962C8B-B14F-4D97-AF65-F5344CB8AC3E}">
        <p14:creationId xmlns:p14="http://schemas.microsoft.com/office/powerpoint/2010/main" val="10602013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Encabezado de sección">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07136" y="1316736"/>
            <a:ext cx="103632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es-ES"/>
              <a:t>Haga clic para modificar el estilo de título del patrón</a:t>
            </a:r>
            <a:endParaRPr kumimoji="0" lang="en-US"/>
          </a:p>
        </p:txBody>
      </p:sp>
      <p:sp>
        <p:nvSpPr>
          <p:cNvPr id="3" name="Text Placeholder 2"/>
          <p:cNvSpPr>
            <a:spLocks noGrp="1"/>
          </p:cNvSpPr>
          <p:nvPr>
            <p:ph type="body" idx="1"/>
          </p:nvPr>
        </p:nvSpPr>
        <p:spPr>
          <a:xfrm>
            <a:off x="707136" y="2704664"/>
            <a:ext cx="103632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s-ES"/>
              <a:t>Haga clic para modificar el estilo de texto del patrón</a:t>
            </a:r>
          </a:p>
        </p:txBody>
      </p:sp>
      <p:sp>
        <p:nvSpPr>
          <p:cNvPr id="4" name="Date Placeholder 3"/>
          <p:cNvSpPr>
            <a:spLocks noGrp="1"/>
          </p:cNvSpPr>
          <p:nvPr>
            <p:ph type="dt" sz="half" idx="10"/>
          </p:nvPr>
        </p:nvSpPr>
        <p:spPr/>
        <p:txBody>
          <a:bodyPr/>
          <a:lstStyle/>
          <a:p>
            <a:fld id="{83B1E29C-81ED-4EF5-8CE1-E56243C8CBEB}" type="datetimeFigureOut">
              <a:rPr lang="es-ES" smtClean="0"/>
              <a:t>11/01/2023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F190DAD-9860-477F-8F24-60E24EF22893}" type="slidenum">
              <a:rPr lang="es-ES" smtClean="0"/>
              <a:t>‹Nº›</a:t>
            </a:fld>
            <a:endParaRPr lang="es-ES"/>
          </a:p>
        </p:txBody>
      </p:sp>
    </p:spTree>
    <p:extLst>
      <p:ext uri="{BB962C8B-B14F-4D97-AF65-F5344CB8AC3E}">
        <p14:creationId xmlns:p14="http://schemas.microsoft.com/office/powerpoint/2010/main" val="2450194269"/>
      </p:ext>
    </p:extLst>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609600" y="704088"/>
            <a:ext cx="10972800" cy="1143000"/>
          </a:xfrm>
        </p:spPr>
        <p:txBody>
          <a:bodyPr/>
          <a:lstStyle/>
          <a:p>
            <a:r>
              <a:rPr kumimoji="0" lang="es-ES"/>
              <a:t>Haga clic para modificar el estilo de título del patrón</a:t>
            </a:r>
            <a:endParaRPr kumimoji="0" lang="en-US"/>
          </a:p>
        </p:txBody>
      </p:sp>
      <p:sp>
        <p:nvSpPr>
          <p:cNvPr id="3" name="Content Placeholder 2"/>
          <p:cNvSpPr>
            <a:spLocks noGrp="1"/>
          </p:cNvSpPr>
          <p:nvPr>
            <p:ph sz="half" idx="1"/>
          </p:nvPr>
        </p:nvSpPr>
        <p:spPr>
          <a:xfrm>
            <a:off x="609600" y="1920085"/>
            <a:ext cx="53848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
        <p:nvSpPr>
          <p:cNvPr id="4" name="Content Placeholder 3"/>
          <p:cNvSpPr>
            <a:spLocks noGrp="1"/>
          </p:cNvSpPr>
          <p:nvPr>
            <p:ph sz="half" idx="2"/>
          </p:nvPr>
        </p:nvSpPr>
        <p:spPr>
          <a:xfrm>
            <a:off x="6197600" y="1920085"/>
            <a:ext cx="53848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
        <p:nvSpPr>
          <p:cNvPr id="5" name="Date Placeholder 4"/>
          <p:cNvSpPr>
            <a:spLocks noGrp="1"/>
          </p:cNvSpPr>
          <p:nvPr>
            <p:ph type="dt" sz="half" idx="10"/>
          </p:nvPr>
        </p:nvSpPr>
        <p:spPr/>
        <p:txBody>
          <a:bodyPr/>
          <a:lstStyle/>
          <a:p>
            <a:fld id="{83B1E29C-81ED-4EF5-8CE1-E56243C8CBEB}" type="datetimeFigureOut">
              <a:rPr lang="es-ES" smtClean="0"/>
              <a:t>11/01/2023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F190DAD-9860-477F-8F24-60E24EF22893}" type="slidenum">
              <a:rPr lang="es-ES" smtClean="0"/>
              <a:t>‹Nº›</a:t>
            </a:fld>
            <a:endParaRPr lang="es-ES"/>
          </a:p>
        </p:txBody>
      </p:sp>
    </p:spTree>
    <p:extLst>
      <p:ext uri="{BB962C8B-B14F-4D97-AF65-F5344CB8AC3E}">
        <p14:creationId xmlns:p14="http://schemas.microsoft.com/office/powerpoint/2010/main" val="30305152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609600" y="704088"/>
            <a:ext cx="10972800" cy="1143000"/>
          </a:xfrm>
        </p:spPr>
        <p:txBody>
          <a:bodyPr tIns="45720" anchor="b"/>
          <a:lstStyle>
            <a:lvl1pPr>
              <a:defRPr/>
            </a:lvl1pPr>
          </a:lstStyle>
          <a:p>
            <a:r>
              <a:rPr kumimoji="0" lang="es-ES"/>
              <a:t>Haga clic para modificar el estilo de título del patrón</a:t>
            </a:r>
            <a:endParaRPr kumimoji="0" lang="en-US"/>
          </a:p>
        </p:txBody>
      </p:sp>
      <p:sp>
        <p:nvSpPr>
          <p:cNvPr id="3" name="Text Placeholder 2"/>
          <p:cNvSpPr>
            <a:spLocks noGrp="1"/>
          </p:cNvSpPr>
          <p:nvPr>
            <p:ph type="body" idx="1"/>
          </p:nvPr>
        </p:nvSpPr>
        <p:spPr>
          <a:xfrm>
            <a:off x="609600" y="1855248"/>
            <a:ext cx="5386917"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s-ES"/>
              <a:t>Haga clic para modificar el estilo de texto del patrón</a:t>
            </a:r>
          </a:p>
        </p:txBody>
      </p:sp>
      <p:sp>
        <p:nvSpPr>
          <p:cNvPr id="4" name="Text Placeholder 3"/>
          <p:cNvSpPr>
            <a:spLocks noGrp="1"/>
          </p:cNvSpPr>
          <p:nvPr>
            <p:ph type="body" sz="half" idx="3"/>
          </p:nvPr>
        </p:nvSpPr>
        <p:spPr>
          <a:xfrm>
            <a:off x="6193368" y="1859758"/>
            <a:ext cx="5389033"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s-ES"/>
              <a:t>Haga clic para modificar el estilo de texto del patrón</a:t>
            </a:r>
          </a:p>
        </p:txBody>
      </p:sp>
      <p:sp>
        <p:nvSpPr>
          <p:cNvPr id="5" name="Content Placeholder 4"/>
          <p:cNvSpPr>
            <a:spLocks noGrp="1"/>
          </p:cNvSpPr>
          <p:nvPr>
            <p:ph sz="quarter" idx="2"/>
          </p:nvPr>
        </p:nvSpPr>
        <p:spPr>
          <a:xfrm>
            <a:off x="609600" y="2514600"/>
            <a:ext cx="5386917"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
        <p:nvSpPr>
          <p:cNvPr id="6" name="Content Placeholder 5"/>
          <p:cNvSpPr>
            <a:spLocks noGrp="1"/>
          </p:cNvSpPr>
          <p:nvPr>
            <p:ph sz="quarter" idx="4"/>
          </p:nvPr>
        </p:nvSpPr>
        <p:spPr>
          <a:xfrm>
            <a:off x="6193368" y="2514600"/>
            <a:ext cx="5389033"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
        <p:nvSpPr>
          <p:cNvPr id="7" name="Date Placeholder 6"/>
          <p:cNvSpPr>
            <a:spLocks noGrp="1"/>
          </p:cNvSpPr>
          <p:nvPr>
            <p:ph type="dt" sz="half" idx="10"/>
          </p:nvPr>
        </p:nvSpPr>
        <p:spPr/>
        <p:txBody>
          <a:bodyPr/>
          <a:lstStyle/>
          <a:p>
            <a:fld id="{83B1E29C-81ED-4EF5-8CE1-E56243C8CBEB}" type="datetimeFigureOut">
              <a:rPr lang="es-ES" smtClean="0"/>
              <a:t>11/01/2023</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0F190DAD-9860-477F-8F24-60E24EF22893}" type="slidenum">
              <a:rPr lang="es-ES" smtClean="0"/>
              <a:t>‹Nº›</a:t>
            </a:fld>
            <a:endParaRPr lang="es-ES"/>
          </a:p>
        </p:txBody>
      </p:sp>
    </p:spTree>
    <p:extLst>
      <p:ext uri="{BB962C8B-B14F-4D97-AF65-F5344CB8AC3E}">
        <p14:creationId xmlns:p14="http://schemas.microsoft.com/office/powerpoint/2010/main" val="37900158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0" y="704088"/>
            <a:ext cx="110744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es-ES"/>
              <a:t>Haga clic para modificar el estilo de título del patrón</a:t>
            </a:r>
            <a:endParaRPr kumimoji="0" lang="en-US"/>
          </a:p>
        </p:txBody>
      </p:sp>
      <p:sp>
        <p:nvSpPr>
          <p:cNvPr id="3" name="Date Placeholder 2"/>
          <p:cNvSpPr>
            <a:spLocks noGrp="1"/>
          </p:cNvSpPr>
          <p:nvPr>
            <p:ph type="dt" sz="half" idx="10"/>
          </p:nvPr>
        </p:nvSpPr>
        <p:spPr/>
        <p:txBody>
          <a:bodyPr/>
          <a:lstStyle/>
          <a:p>
            <a:fld id="{83B1E29C-81ED-4EF5-8CE1-E56243C8CBEB}" type="datetimeFigureOut">
              <a:rPr lang="es-ES" smtClean="0"/>
              <a:t>11/01/2023</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0F190DAD-9860-477F-8F24-60E24EF22893}" type="slidenum">
              <a:rPr lang="es-ES" smtClean="0"/>
              <a:t>‹Nº›</a:t>
            </a:fld>
            <a:endParaRPr lang="es-ES"/>
          </a:p>
        </p:txBody>
      </p:sp>
    </p:spTree>
    <p:extLst>
      <p:ext uri="{BB962C8B-B14F-4D97-AF65-F5344CB8AC3E}">
        <p14:creationId xmlns:p14="http://schemas.microsoft.com/office/powerpoint/2010/main" val="28896495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3B1E29C-81ED-4EF5-8CE1-E56243C8CBEB}" type="datetimeFigureOut">
              <a:rPr lang="es-ES" smtClean="0"/>
              <a:t>11/01/2023</a:t>
            </a:fld>
            <a:endParaRPr lang="es-ES"/>
          </a:p>
        </p:txBody>
      </p:sp>
      <p:sp>
        <p:nvSpPr>
          <p:cNvPr id="3" name="Footer Placeholder 2"/>
          <p:cNvSpPr>
            <a:spLocks noGrp="1"/>
          </p:cNvSpPr>
          <p:nvPr>
            <p:ph type="ftr" sz="quarter" idx="11"/>
          </p:nvPr>
        </p:nvSpPr>
        <p:spPr/>
        <p:txBody>
          <a:bodyPr/>
          <a:lstStyle/>
          <a:p>
            <a:endParaRPr lang="es-ES"/>
          </a:p>
        </p:txBody>
      </p:sp>
      <p:sp>
        <p:nvSpPr>
          <p:cNvPr id="4" name="Slide Number Placeholder 3"/>
          <p:cNvSpPr>
            <a:spLocks noGrp="1"/>
          </p:cNvSpPr>
          <p:nvPr>
            <p:ph type="sldNum" sz="quarter" idx="12"/>
          </p:nvPr>
        </p:nvSpPr>
        <p:spPr/>
        <p:txBody>
          <a:bodyPr/>
          <a:lstStyle/>
          <a:p>
            <a:fld id="{0F190DAD-9860-477F-8F24-60E24EF22893}" type="slidenum">
              <a:rPr lang="es-ES" smtClean="0"/>
              <a:t>‹Nº›</a:t>
            </a:fld>
            <a:endParaRPr lang="es-ES"/>
          </a:p>
        </p:txBody>
      </p:sp>
    </p:spTree>
    <p:extLst>
      <p:ext uri="{BB962C8B-B14F-4D97-AF65-F5344CB8AC3E}">
        <p14:creationId xmlns:p14="http://schemas.microsoft.com/office/powerpoint/2010/main" val="20062154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914400" y="514352"/>
            <a:ext cx="36576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es-ES"/>
              <a:t>Haga clic para modificar el estilo de título del patrón</a:t>
            </a:r>
            <a:endParaRPr kumimoji="0" lang="en-US"/>
          </a:p>
        </p:txBody>
      </p:sp>
      <p:sp>
        <p:nvSpPr>
          <p:cNvPr id="3" name="Text Placeholder 2"/>
          <p:cNvSpPr>
            <a:spLocks noGrp="1"/>
          </p:cNvSpPr>
          <p:nvPr>
            <p:ph type="body" idx="2"/>
          </p:nvPr>
        </p:nvSpPr>
        <p:spPr>
          <a:xfrm>
            <a:off x="914400" y="1676400"/>
            <a:ext cx="36576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es-ES"/>
              <a:t>Haga clic para modificar el estilo de texto del patrón</a:t>
            </a:r>
          </a:p>
        </p:txBody>
      </p:sp>
      <p:sp>
        <p:nvSpPr>
          <p:cNvPr id="4" name="Content Placeholder 3"/>
          <p:cNvSpPr>
            <a:spLocks noGrp="1"/>
          </p:cNvSpPr>
          <p:nvPr>
            <p:ph sz="half" idx="1"/>
          </p:nvPr>
        </p:nvSpPr>
        <p:spPr>
          <a:xfrm>
            <a:off x="4766733" y="1676400"/>
            <a:ext cx="6815667"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
        <p:nvSpPr>
          <p:cNvPr id="5" name="Date Placeholder 4"/>
          <p:cNvSpPr>
            <a:spLocks noGrp="1"/>
          </p:cNvSpPr>
          <p:nvPr>
            <p:ph type="dt" sz="half" idx="10"/>
          </p:nvPr>
        </p:nvSpPr>
        <p:spPr/>
        <p:txBody>
          <a:bodyPr/>
          <a:lstStyle/>
          <a:p>
            <a:fld id="{83B1E29C-81ED-4EF5-8CE1-E56243C8CBEB}" type="datetimeFigureOut">
              <a:rPr lang="es-ES" smtClean="0"/>
              <a:t>11/01/2023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F190DAD-9860-477F-8F24-60E24EF22893}" type="slidenum">
              <a:rPr lang="es-ES" smtClean="0"/>
              <a:t>‹Nº›</a:t>
            </a:fld>
            <a:endParaRPr lang="es-ES"/>
          </a:p>
        </p:txBody>
      </p:sp>
    </p:spTree>
    <p:extLst>
      <p:ext uri="{BB962C8B-B14F-4D97-AF65-F5344CB8AC3E}">
        <p14:creationId xmlns:p14="http://schemas.microsoft.com/office/powerpoint/2010/main" val="395216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s-ES"/>
              <a:t>Haga clic para modificar el estilo de título del patrón</a:t>
            </a:r>
            <a:endParaRPr kumimoji="0" lang="en-US"/>
          </a:p>
        </p:txBody>
      </p:sp>
      <p:sp>
        <p:nvSpPr>
          <p:cNvPr id="3" name="Content Placeholder 2"/>
          <p:cNvSpPr>
            <a:spLocks noGrp="1"/>
          </p:cNvSpPr>
          <p:nvPr>
            <p:ph idx="1"/>
          </p:nvPr>
        </p:nvSpPr>
        <p:spPr/>
        <p:txBody>
          <a:bodyPr/>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
        <p:nvSpPr>
          <p:cNvPr id="4" name="Date Placeholder 3"/>
          <p:cNvSpPr>
            <a:spLocks noGrp="1"/>
          </p:cNvSpPr>
          <p:nvPr>
            <p:ph type="dt" sz="half" idx="10"/>
          </p:nvPr>
        </p:nvSpPr>
        <p:spPr/>
        <p:txBody>
          <a:bodyPr/>
          <a:lstStyle/>
          <a:p>
            <a:fld id="{83B1E29C-81ED-4EF5-8CE1-E56243C8CBEB}" type="datetimeFigureOut">
              <a:rPr lang="es-ES" smtClean="0"/>
              <a:t>11/01/2023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F190DAD-9860-477F-8F24-60E24EF22893}" type="slidenum">
              <a:rPr lang="es-ES" smtClean="0"/>
              <a:t>‹Nº›</a:t>
            </a:fld>
            <a:endParaRPr lang="es-ES"/>
          </a:p>
        </p:txBody>
      </p:sp>
    </p:spTree>
    <p:extLst>
      <p:ext uri="{BB962C8B-B14F-4D97-AF65-F5344CB8AC3E}">
        <p14:creationId xmlns:p14="http://schemas.microsoft.com/office/powerpoint/2010/main" val="31458902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9" name="Snip and Round Single Corner Rectangle 8"/>
          <p:cNvSpPr/>
          <p:nvPr/>
        </p:nvSpPr>
        <p:spPr>
          <a:xfrm rot="420000" flipV="1">
            <a:off x="4221004" y="1108077"/>
            <a:ext cx="70104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12" name="Right Triangle 11"/>
          <p:cNvSpPr/>
          <p:nvPr/>
        </p:nvSpPr>
        <p:spPr>
          <a:xfrm rot="420000" flipV="1">
            <a:off x="10672179" y="5359769"/>
            <a:ext cx="207264"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2" name="Title 1"/>
          <p:cNvSpPr>
            <a:spLocks noGrp="1"/>
          </p:cNvSpPr>
          <p:nvPr>
            <p:ph type="title"/>
          </p:nvPr>
        </p:nvSpPr>
        <p:spPr>
          <a:xfrm>
            <a:off x="812800" y="1176997"/>
            <a:ext cx="2950464" cy="1582621"/>
          </a:xfrm>
        </p:spPr>
        <p:txBody>
          <a:bodyPr vert="horz" lIns="45720" tIns="45720" rIns="45720" bIns="45720" anchor="b"/>
          <a:lstStyle>
            <a:lvl1pPr algn="l">
              <a:buNone/>
              <a:defRPr sz="2000" b="1">
                <a:solidFill>
                  <a:schemeClr val="tx2"/>
                </a:solidFill>
              </a:defRPr>
            </a:lvl1pPr>
          </a:lstStyle>
          <a:p>
            <a:r>
              <a:rPr kumimoji="0" lang="es-ES"/>
              <a:t>Haga clic para modificar el estilo de título del patrón</a:t>
            </a:r>
            <a:endParaRPr kumimoji="0" lang="en-US"/>
          </a:p>
        </p:txBody>
      </p:sp>
      <p:sp>
        <p:nvSpPr>
          <p:cNvPr id="4" name="Text Placeholder 3"/>
          <p:cNvSpPr>
            <a:spLocks noGrp="1"/>
          </p:cNvSpPr>
          <p:nvPr>
            <p:ph type="body" sz="half" idx="2"/>
          </p:nvPr>
        </p:nvSpPr>
        <p:spPr>
          <a:xfrm>
            <a:off x="812800" y="2828785"/>
            <a:ext cx="29464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es-ES"/>
              <a:t>Haga clic para modificar el estilo de texto del patrón</a:t>
            </a:r>
          </a:p>
        </p:txBody>
      </p:sp>
      <p:sp>
        <p:nvSpPr>
          <p:cNvPr id="5" name="Date Placeholder 4"/>
          <p:cNvSpPr>
            <a:spLocks noGrp="1"/>
          </p:cNvSpPr>
          <p:nvPr>
            <p:ph type="dt" sz="half" idx="10"/>
          </p:nvPr>
        </p:nvSpPr>
        <p:spPr/>
        <p:txBody>
          <a:bodyPr/>
          <a:lstStyle/>
          <a:p>
            <a:fld id="{83B1E29C-81ED-4EF5-8CE1-E56243C8CBEB}" type="datetimeFigureOut">
              <a:rPr lang="es-ES" smtClean="0"/>
              <a:t>11/01/2023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a:xfrm>
            <a:off x="10769600" y="6356351"/>
            <a:ext cx="812800" cy="365125"/>
          </a:xfrm>
        </p:spPr>
        <p:txBody>
          <a:bodyPr/>
          <a:lstStyle/>
          <a:p>
            <a:fld id="{0F190DAD-9860-477F-8F24-60E24EF22893}" type="slidenum">
              <a:rPr lang="es-ES" smtClean="0"/>
              <a:t>‹Nº›</a:t>
            </a:fld>
            <a:endParaRPr lang="es-ES"/>
          </a:p>
        </p:txBody>
      </p:sp>
      <p:sp>
        <p:nvSpPr>
          <p:cNvPr id="3" name="Picture Placeholder 2"/>
          <p:cNvSpPr>
            <a:spLocks noGrp="1"/>
          </p:cNvSpPr>
          <p:nvPr>
            <p:ph type="pic" idx="1"/>
          </p:nvPr>
        </p:nvSpPr>
        <p:spPr>
          <a:xfrm rot="420000">
            <a:off x="4647724" y="1199517"/>
            <a:ext cx="615696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es-ES"/>
              <a:t>Haga clic en el icono para agregar una imagen</a:t>
            </a:r>
            <a:endParaRPr kumimoji="0" lang="en-US" dirty="0"/>
          </a:p>
        </p:txBody>
      </p:sp>
      <p:sp>
        <p:nvSpPr>
          <p:cNvPr id="10" name="Freeform 9"/>
          <p:cNvSpPr>
            <a:spLocks/>
          </p:cNvSpPr>
          <p:nvPr/>
        </p:nvSpPr>
        <p:spPr bwMode="auto">
          <a:xfrm flipV="1">
            <a:off x="-12700" y="5816600"/>
            <a:ext cx="1221740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sz="1800">
              <a:solidFill>
                <a:schemeClr val="tx1"/>
              </a:solidFill>
              <a:latin typeface="+mn-lt"/>
              <a:ea typeface="+mn-ea"/>
              <a:cs typeface="+mn-cs"/>
            </a:endParaRPr>
          </a:p>
        </p:txBody>
      </p:sp>
      <p:sp>
        <p:nvSpPr>
          <p:cNvPr id="11" name="Freeform 10"/>
          <p:cNvSpPr>
            <a:spLocks/>
          </p:cNvSpPr>
          <p:nvPr/>
        </p:nvSpPr>
        <p:spPr bwMode="auto">
          <a:xfrm flipV="1">
            <a:off x="5842000" y="6219826"/>
            <a:ext cx="63500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sz="1800">
              <a:solidFill>
                <a:schemeClr val="tx1"/>
              </a:solidFill>
              <a:latin typeface="+mn-lt"/>
              <a:ea typeface="+mn-ea"/>
              <a:cs typeface="+mn-cs"/>
            </a:endParaRPr>
          </a:p>
        </p:txBody>
      </p:sp>
    </p:spTree>
    <p:extLst>
      <p:ext uri="{BB962C8B-B14F-4D97-AF65-F5344CB8AC3E}">
        <p14:creationId xmlns:p14="http://schemas.microsoft.com/office/powerpoint/2010/main" val="22761820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s-ES"/>
              <a:t>Haga clic para modificar el estilo de título del patrón</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
        <p:nvSpPr>
          <p:cNvPr id="4" name="Date Placeholder 3"/>
          <p:cNvSpPr>
            <a:spLocks noGrp="1"/>
          </p:cNvSpPr>
          <p:nvPr>
            <p:ph type="dt" sz="half" idx="10"/>
          </p:nvPr>
        </p:nvSpPr>
        <p:spPr/>
        <p:txBody>
          <a:bodyPr/>
          <a:lstStyle/>
          <a:p>
            <a:fld id="{83B1E29C-81ED-4EF5-8CE1-E56243C8CBEB}" type="datetimeFigureOut">
              <a:rPr lang="es-ES" smtClean="0"/>
              <a:t>11/01/2023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F190DAD-9860-477F-8F24-60E24EF22893}" type="slidenum">
              <a:rPr lang="es-ES" smtClean="0"/>
              <a:t>‹Nº›</a:t>
            </a:fld>
            <a:endParaRPr lang="es-ES"/>
          </a:p>
        </p:txBody>
      </p:sp>
    </p:spTree>
    <p:extLst>
      <p:ext uri="{BB962C8B-B14F-4D97-AF65-F5344CB8AC3E}">
        <p14:creationId xmlns:p14="http://schemas.microsoft.com/office/powerpoint/2010/main" val="40868601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914402"/>
            <a:ext cx="2743200" cy="5211763"/>
          </a:xfrm>
        </p:spPr>
        <p:txBody>
          <a:bodyPr vert="eaVert"/>
          <a:lstStyle/>
          <a:p>
            <a:r>
              <a:rPr kumimoji="0" lang="es-ES"/>
              <a:t>Haga clic para modificar el estilo de título del patrón</a:t>
            </a:r>
            <a:endParaRPr kumimoji="0" lang="en-US"/>
          </a:p>
        </p:txBody>
      </p:sp>
      <p:sp>
        <p:nvSpPr>
          <p:cNvPr id="3" name="Vertical Text Placeholder 2"/>
          <p:cNvSpPr>
            <a:spLocks noGrp="1"/>
          </p:cNvSpPr>
          <p:nvPr>
            <p:ph type="body" orient="vert" idx="1"/>
          </p:nvPr>
        </p:nvSpPr>
        <p:spPr>
          <a:xfrm>
            <a:off x="609600" y="914402"/>
            <a:ext cx="8026400" cy="5211763"/>
          </a:xfrm>
        </p:spPr>
        <p:txBody>
          <a:bodyPr vert="eaVert"/>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
        <p:nvSpPr>
          <p:cNvPr id="4" name="Date Placeholder 3"/>
          <p:cNvSpPr>
            <a:spLocks noGrp="1"/>
          </p:cNvSpPr>
          <p:nvPr>
            <p:ph type="dt" sz="half" idx="10"/>
          </p:nvPr>
        </p:nvSpPr>
        <p:spPr/>
        <p:txBody>
          <a:bodyPr/>
          <a:lstStyle/>
          <a:p>
            <a:fld id="{83B1E29C-81ED-4EF5-8CE1-E56243C8CBEB}" type="datetimeFigureOut">
              <a:rPr lang="es-ES" smtClean="0"/>
              <a:t>11/01/2023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F190DAD-9860-477F-8F24-60E24EF22893}" type="slidenum">
              <a:rPr lang="es-ES" smtClean="0"/>
              <a:t>‹Nº›</a:t>
            </a:fld>
            <a:endParaRPr lang="es-ES"/>
          </a:p>
        </p:txBody>
      </p:sp>
    </p:spTree>
    <p:extLst>
      <p:ext uri="{BB962C8B-B14F-4D97-AF65-F5344CB8AC3E}">
        <p14:creationId xmlns:p14="http://schemas.microsoft.com/office/powerpoint/2010/main" val="37642714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07136" y="1316736"/>
            <a:ext cx="103632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es-ES"/>
              <a:t>Haga clic para modificar el estilo de título del patrón</a:t>
            </a:r>
            <a:endParaRPr kumimoji="0" lang="en-US"/>
          </a:p>
        </p:txBody>
      </p:sp>
      <p:sp>
        <p:nvSpPr>
          <p:cNvPr id="3" name="Text Placeholder 2"/>
          <p:cNvSpPr>
            <a:spLocks noGrp="1"/>
          </p:cNvSpPr>
          <p:nvPr>
            <p:ph type="body" idx="1"/>
          </p:nvPr>
        </p:nvSpPr>
        <p:spPr>
          <a:xfrm>
            <a:off x="707136" y="2704664"/>
            <a:ext cx="103632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s-ES"/>
              <a:t>Haga clic para modificar el estilo de texto del patrón</a:t>
            </a:r>
          </a:p>
        </p:txBody>
      </p:sp>
      <p:sp>
        <p:nvSpPr>
          <p:cNvPr id="4" name="Date Placeholder 3"/>
          <p:cNvSpPr>
            <a:spLocks noGrp="1"/>
          </p:cNvSpPr>
          <p:nvPr>
            <p:ph type="dt" sz="half" idx="10"/>
          </p:nvPr>
        </p:nvSpPr>
        <p:spPr/>
        <p:txBody>
          <a:bodyPr/>
          <a:lstStyle/>
          <a:p>
            <a:fld id="{83B1E29C-81ED-4EF5-8CE1-E56243C8CBEB}" type="datetimeFigureOut">
              <a:rPr lang="es-ES" smtClean="0"/>
              <a:t>11/01/2023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F190DAD-9860-477F-8F24-60E24EF22893}" type="slidenum">
              <a:rPr lang="es-ES" smtClean="0"/>
              <a:t>‹Nº›</a:t>
            </a:fld>
            <a:endParaRPr lang="es-ES"/>
          </a:p>
        </p:txBody>
      </p:sp>
    </p:spTree>
    <p:extLst>
      <p:ext uri="{BB962C8B-B14F-4D97-AF65-F5344CB8AC3E}">
        <p14:creationId xmlns:p14="http://schemas.microsoft.com/office/powerpoint/2010/main" val="289092945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609600" y="704088"/>
            <a:ext cx="10972800" cy="1143000"/>
          </a:xfrm>
        </p:spPr>
        <p:txBody>
          <a:bodyPr/>
          <a:lstStyle/>
          <a:p>
            <a:r>
              <a:rPr kumimoji="0" lang="es-ES"/>
              <a:t>Haga clic para modificar el estilo de título del patrón</a:t>
            </a:r>
            <a:endParaRPr kumimoji="0" lang="en-US"/>
          </a:p>
        </p:txBody>
      </p:sp>
      <p:sp>
        <p:nvSpPr>
          <p:cNvPr id="3" name="Content Placeholder 2"/>
          <p:cNvSpPr>
            <a:spLocks noGrp="1"/>
          </p:cNvSpPr>
          <p:nvPr>
            <p:ph sz="half" idx="1"/>
          </p:nvPr>
        </p:nvSpPr>
        <p:spPr>
          <a:xfrm>
            <a:off x="609600" y="1920085"/>
            <a:ext cx="53848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
        <p:nvSpPr>
          <p:cNvPr id="4" name="Content Placeholder 3"/>
          <p:cNvSpPr>
            <a:spLocks noGrp="1"/>
          </p:cNvSpPr>
          <p:nvPr>
            <p:ph sz="half" idx="2"/>
          </p:nvPr>
        </p:nvSpPr>
        <p:spPr>
          <a:xfrm>
            <a:off x="6197600" y="1920085"/>
            <a:ext cx="53848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
        <p:nvSpPr>
          <p:cNvPr id="5" name="Date Placeholder 4"/>
          <p:cNvSpPr>
            <a:spLocks noGrp="1"/>
          </p:cNvSpPr>
          <p:nvPr>
            <p:ph type="dt" sz="half" idx="10"/>
          </p:nvPr>
        </p:nvSpPr>
        <p:spPr/>
        <p:txBody>
          <a:bodyPr/>
          <a:lstStyle/>
          <a:p>
            <a:fld id="{83B1E29C-81ED-4EF5-8CE1-E56243C8CBEB}" type="datetimeFigureOut">
              <a:rPr lang="es-ES" smtClean="0"/>
              <a:t>11/01/2023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F190DAD-9860-477F-8F24-60E24EF22893}" type="slidenum">
              <a:rPr lang="es-ES" smtClean="0"/>
              <a:t>‹Nº›</a:t>
            </a:fld>
            <a:endParaRPr lang="es-ES"/>
          </a:p>
        </p:txBody>
      </p:sp>
    </p:spTree>
    <p:extLst>
      <p:ext uri="{BB962C8B-B14F-4D97-AF65-F5344CB8AC3E}">
        <p14:creationId xmlns:p14="http://schemas.microsoft.com/office/powerpoint/2010/main" val="20008564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609600" y="704088"/>
            <a:ext cx="10972800" cy="1143000"/>
          </a:xfrm>
        </p:spPr>
        <p:txBody>
          <a:bodyPr tIns="45720" anchor="b"/>
          <a:lstStyle>
            <a:lvl1pPr>
              <a:defRPr/>
            </a:lvl1pPr>
          </a:lstStyle>
          <a:p>
            <a:r>
              <a:rPr kumimoji="0" lang="es-ES"/>
              <a:t>Haga clic para modificar el estilo de título del patrón</a:t>
            </a:r>
            <a:endParaRPr kumimoji="0" lang="en-US"/>
          </a:p>
        </p:txBody>
      </p:sp>
      <p:sp>
        <p:nvSpPr>
          <p:cNvPr id="3" name="Text Placeholder 2"/>
          <p:cNvSpPr>
            <a:spLocks noGrp="1"/>
          </p:cNvSpPr>
          <p:nvPr>
            <p:ph type="body" idx="1"/>
          </p:nvPr>
        </p:nvSpPr>
        <p:spPr>
          <a:xfrm>
            <a:off x="609600" y="1855248"/>
            <a:ext cx="5386917"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s-ES"/>
              <a:t>Haga clic para modificar el estilo de texto del patrón</a:t>
            </a:r>
          </a:p>
        </p:txBody>
      </p:sp>
      <p:sp>
        <p:nvSpPr>
          <p:cNvPr id="4" name="Text Placeholder 3"/>
          <p:cNvSpPr>
            <a:spLocks noGrp="1"/>
          </p:cNvSpPr>
          <p:nvPr>
            <p:ph type="body" sz="half" idx="3"/>
          </p:nvPr>
        </p:nvSpPr>
        <p:spPr>
          <a:xfrm>
            <a:off x="6193368" y="1859758"/>
            <a:ext cx="5389033"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s-ES"/>
              <a:t>Haga clic para modificar el estilo de texto del patrón</a:t>
            </a:r>
          </a:p>
        </p:txBody>
      </p:sp>
      <p:sp>
        <p:nvSpPr>
          <p:cNvPr id="5" name="Content Placeholder 4"/>
          <p:cNvSpPr>
            <a:spLocks noGrp="1"/>
          </p:cNvSpPr>
          <p:nvPr>
            <p:ph sz="quarter" idx="2"/>
          </p:nvPr>
        </p:nvSpPr>
        <p:spPr>
          <a:xfrm>
            <a:off x="609600" y="2514600"/>
            <a:ext cx="5386917"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
        <p:nvSpPr>
          <p:cNvPr id="6" name="Content Placeholder 5"/>
          <p:cNvSpPr>
            <a:spLocks noGrp="1"/>
          </p:cNvSpPr>
          <p:nvPr>
            <p:ph sz="quarter" idx="4"/>
          </p:nvPr>
        </p:nvSpPr>
        <p:spPr>
          <a:xfrm>
            <a:off x="6193368" y="2514600"/>
            <a:ext cx="5389033"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
        <p:nvSpPr>
          <p:cNvPr id="7" name="Date Placeholder 6"/>
          <p:cNvSpPr>
            <a:spLocks noGrp="1"/>
          </p:cNvSpPr>
          <p:nvPr>
            <p:ph type="dt" sz="half" idx="10"/>
          </p:nvPr>
        </p:nvSpPr>
        <p:spPr/>
        <p:txBody>
          <a:bodyPr/>
          <a:lstStyle/>
          <a:p>
            <a:fld id="{83B1E29C-81ED-4EF5-8CE1-E56243C8CBEB}" type="datetimeFigureOut">
              <a:rPr lang="es-ES" smtClean="0"/>
              <a:t>11/01/2023</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0F190DAD-9860-477F-8F24-60E24EF22893}" type="slidenum">
              <a:rPr lang="es-ES" smtClean="0"/>
              <a:t>‹Nº›</a:t>
            </a:fld>
            <a:endParaRPr lang="es-ES"/>
          </a:p>
        </p:txBody>
      </p:sp>
    </p:spTree>
    <p:extLst>
      <p:ext uri="{BB962C8B-B14F-4D97-AF65-F5344CB8AC3E}">
        <p14:creationId xmlns:p14="http://schemas.microsoft.com/office/powerpoint/2010/main" val="191944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0" y="704088"/>
            <a:ext cx="110744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es-ES"/>
              <a:t>Haga clic para modificar el estilo de título del patrón</a:t>
            </a:r>
            <a:endParaRPr kumimoji="0" lang="en-US"/>
          </a:p>
        </p:txBody>
      </p:sp>
      <p:sp>
        <p:nvSpPr>
          <p:cNvPr id="3" name="Date Placeholder 2"/>
          <p:cNvSpPr>
            <a:spLocks noGrp="1"/>
          </p:cNvSpPr>
          <p:nvPr>
            <p:ph type="dt" sz="half" idx="10"/>
          </p:nvPr>
        </p:nvSpPr>
        <p:spPr/>
        <p:txBody>
          <a:bodyPr/>
          <a:lstStyle/>
          <a:p>
            <a:fld id="{83B1E29C-81ED-4EF5-8CE1-E56243C8CBEB}" type="datetimeFigureOut">
              <a:rPr lang="es-ES" smtClean="0"/>
              <a:t>11/01/2023</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0F190DAD-9860-477F-8F24-60E24EF22893}" type="slidenum">
              <a:rPr lang="es-ES" smtClean="0"/>
              <a:t>‹Nº›</a:t>
            </a:fld>
            <a:endParaRPr lang="es-ES"/>
          </a:p>
        </p:txBody>
      </p:sp>
    </p:spTree>
    <p:extLst>
      <p:ext uri="{BB962C8B-B14F-4D97-AF65-F5344CB8AC3E}">
        <p14:creationId xmlns:p14="http://schemas.microsoft.com/office/powerpoint/2010/main" val="35534230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3B1E29C-81ED-4EF5-8CE1-E56243C8CBEB}" type="datetimeFigureOut">
              <a:rPr lang="es-ES" smtClean="0"/>
              <a:t>11/01/2023</a:t>
            </a:fld>
            <a:endParaRPr lang="es-ES"/>
          </a:p>
        </p:txBody>
      </p:sp>
      <p:sp>
        <p:nvSpPr>
          <p:cNvPr id="3" name="Footer Placeholder 2"/>
          <p:cNvSpPr>
            <a:spLocks noGrp="1"/>
          </p:cNvSpPr>
          <p:nvPr>
            <p:ph type="ftr" sz="quarter" idx="11"/>
          </p:nvPr>
        </p:nvSpPr>
        <p:spPr/>
        <p:txBody>
          <a:bodyPr/>
          <a:lstStyle/>
          <a:p>
            <a:endParaRPr lang="es-ES"/>
          </a:p>
        </p:txBody>
      </p:sp>
      <p:sp>
        <p:nvSpPr>
          <p:cNvPr id="4" name="Slide Number Placeholder 3"/>
          <p:cNvSpPr>
            <a:spLocks noGrp="1"/>
          </p:cNvSpPr>
          <p:nvPr>
            <p:ph type="sldNum" sz="quarter" idx="12"/>
          </p:nvPr>
        </p:nvSpPr>
        <p:spPr/>
        <p:txBody>
          <a:bodyPr/>
          <a:lstStyle/>
          <a:p>
            <a:fld id="{0F190DAD-9860-477F-8F24-60E24EF22893}" type="slidenum">
              <a:rPr lang="es-ES" smtClean="0"/>
              <a:t>‹Nº›</a:t>
            </a:fld>
            <a:endParaRPr lang="es-ES"/>
          </a:p>
        </p:txBody>
      </p:sp>
    </p:spTree>
    <p:extLst>
      <p:ext uri="{BB962C8B-B14F-4D97-AF65-F5344CB8AC3E}">
        <p14:creationId xmlns:p14="http://schemas.microsoft.com/office/powerpoint/2010/main" val="23452604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914400" y="514352"/>
            <a:ext cx="36576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es-ES"/>
              <a:t>Haga clic para modificar el estilo de título del patrón</a:t>
            </a:r>
            <a:endParaRPr kumimoji="0" lang="en-US"/>
          </a:p>
        </p:txBody>
      </p:sp>
      <p:sp>
        <p:nvSpPr>
          <p:cNvPr id="3" name="Text Placeholder 2"/>
          <p:cNvSpPr>
            <a:spLocks noGrp="1"/>
          </p:cNvSpPr>
          <p:nvPr>
            <p:ph type="body" idx="2"/>
          </p:nvPr>
        </p:nvSpPr>
        <p:spPr>
          <a:xfrm>
            <a:off x="914400" y="1676400"/>
            <a:ext cx="36576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es-ES"/>
              <a:t>Haga clic para modificar el estilo de texto del patrón</a:t>
            </a:r>
          </a:p>
        </p:txBody>
      </p:sp>
      <p:sp>
        <p:nvSpPr>
          <p:cNvPr id="4" name="Content Placeholder 3"/>
          <p:cNvSpPr>
            <a:spLocks noGrp="1"/>
          </p:cNvSpPr>
          <p:nvPr>
            <p:ph sz="half" idx="1"/>
          </p:nvPr>
        </p:nvSpPr>
        <p:spPr>
          <a:xfrm>
            <a:off x="4766733" y="1676400"/>
            <a:ext cx="6815667"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
        <p:nvSpPr>
          <p:cNvPr id="5" name="Date Placeholder 4"/>
          <p:cNvSpPr>
            <a:spLocks noGrp="1"/>
          </p:cNvSpPr>
          <p:nvPr>
            <p:ph type="dt" sz="half" idx="10"/>
          </p:nvPr>
        </p:nvSpPr>
        <p:spPr/>
        <p:txBody>
          <a:bodyPr/>
          <a:lstStyle/>
          <a:p>
            <a:fld id="{83B1E29C-81ED-4EF5-8CE1-E56243C8CBEB}" type="datetimeFigureOut">
              <a:rPr lang="es-ES" smtClean="0"/>
              <a:t>11/01/2023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F190DAD-9860-477F-8F24-60E24EF22893}" type="slidenum">
              <a:rPr lang="es-ES" smtClean="0"/>
              <a:t>‹Nº›</a:t>
            </a:fld>
            <a:endParaRPr lang="es-ES"/>
          </a:p>
        </p:txBody>
      </p:sp>
    </p:spTree>
    <p:extLst>
      <p:ext uri="{BB962C8B-B14F-4D97-AF65-F5344CB8AC3E}">
        <p14:creationId xmlns:p14="http://schemas.microsoft.com/office/powerpoint/2010/main" val="39379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9" name="Snip and Round Single Corner Rectangle 8"/>
          <p:cNvSpPr/>
          <p:nvPr/>
        </p:nvSpPr>
        <p:spPr>
          <a:xfrm rot="420000" flipV="1">
            <a:off x="4221004" y="1108077"/>
            <a:ext cx="70104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12" name="Right Triangle 11"/>
          <p:cNvSpPr/>
          <p:nvPr/>
        </p:nvSpPr>
        <p:spPr>
          <a:xfrm rot="420000" flipV="1">
            <a:off x="10672179" y="5359769"/>
            <a:ext cx="207264"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2" name="Title 1"/>
          <p:cNvSpPr>
            <a:spLocks noGrp="1"/>
          </p:cNvSpPr>
          <p:nvPr>
            <p:ph type="title"/>
          </p:nvPr>
        </p:nvSpPr>
        <p:spPr>
          <a:xfrm>
            <a:off x="812800" y="1176997"/>
            <a:ext cx="2950464" cy="1582621"/>
          </a:xfrm>
        </p:spPr>
        <p:txBody>
          <a:bodyPr vert="horz" lIns="45720" tIns="45720" rIns="45720" bIns="45720" anchor="b"/>
          <a:lstStyle>
            <a:lvl1pPr algn="l">
              <a:buNone/>
              <a:defRPr sz="2000" b="1">
                <a:solidFill>
                  <a:schemeClr val="tx2"/>
                </a:solidFill>
              </a:defRPr>
            </a:lvl1pPr>
          </a:lstStyle>
          <a:p>
            <a:r>
              <a:rPr kumimoji="0" lang="es-ES"/>
              <a:t>Haga clic para modificar el estilo de título del patrón</a:t>
            </a:r>
            <a:endParaRPr kumimoji="0" lang="en-US"/>
          </a:p>
        </p:txBody>
      </p:sp>
      <p:sp>
        <p:nvSpPr>
          <p:cNvPr id="4" name="Text Placeholder 3"/>
          <p:cNvSpPr>
            <a:spLocks noGrp="1"/>
          </p:cNvSpPr>
          <p:nvPr>
            <p:ph type="body" sz="half" idx="2"/>
          </p:nvPr>
        </p:nvSpPr>
        <p:spPr>
          <a:xfrm>
            <a:off x="812800" y="2828785"/>
            <a:ext cx="29464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es-ES"/>
              <a:t>Haga clic para modificar el estilo de texto del patrón</a:t>
            </a:r>
          </a:p>
        </p:txBody>
      </p:sp>
      <p:sp>
        <p:nvSpPr>
          <p:cNvPr id="5" name="Date Placeholder 4"/>
          <p:cNvSpPr>
            <a:spLocks noGrp="1"/>
          </p:cNvSpPr>
          <p:nvPr>
            <p:ph type="dt" sz="half" idx="10"/>
          </p:nvPr>
        </p:nvSpPr>
        <p:spPr/>
        <p:txBody>
          <a:bodyPr/>
          <a:lstStyle/>
          <a:p>
            <a:fld id="{83B1E29C-81ED-4EF5-8CE1-E56243C8CBEB}" type="datetimeFigureOut">
              <a:rPr lang="es-ES" smtClean="0"/>
              <a:t>11/01/2023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a:xfrm>
            <a:off x="10769600" y="6356351"/>
            <a:ext cx="812800" cy="365125"/>
          </a:xfrm>
        </p:spPr>
        <p:txBody>
          <a:bodyPr/>
          <a:lstStyle/>
          <a:p>
            <a:fld id="{0F190DAD-9860-477F-8F24-60E24EF22893}" type="slidenum">
              <a:rPr lang="es-ES" smtClean="0"/>
              <a:t>‹Nº›</a:t>
            </a:fld>
            <a:endParaRPr lang="es-ES"/>
          </a:p>
        </p:txBody>
      </p:sp>
      <p:sp>
        <p:nvSpPr>
          <p:cNvPr id="3" name="Picture Placeholder 2"/>
          <p:cNvSpPr>
            <a:spLocks noGrp="1"/>
          </p:cNvSpPr>
          <p:nvPr>
            <p:ph type="pic" idx="1"/>
          </p:nvPr>
        </p:nvSpPr>
        <p:spPr>
          <a:xfrm rot="420000">
            <a:off x="4647724" y="1199517"/>
            <a:ext cx="615696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es-ES"/>
              <a:t>Haga clic en el icono para agregar una imagen</a:t>
            </a:r>
            <a:endParaRPr kumimoji="0" lang="en-US" dirty="0"/>
          </a:p>
        </p:txBody>
      </p:sp>
      <p:sp>
        <p:nvSpPr>
          <p:cNvPr id="10" name="Freeform 9"/>
          <p:cNvSpPr>
            <a:spLocks/>
          </p:cNvSpPr>
          <p:nvPr/>
        </p:nvSpPr>
        <p:spPr bwMode="auto">
          <a:xfrm flipV="1">
            <a:off x="-12700" y="5816600"/>
            <a:ext cx="1221740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sz="1800">
              <a:solidFill>
                <a:schemeClr val="tx1"/>
              </a:solidFill>
              <a:latin typeface="+mn-lt"/>
              <a:ea typeface="+mn-ea"/>
              <a:cs typeface="+mn-cs"/>
            </a:endParaRPr>
          </a:p>
        </p:txBody>
      </p:sp>
      <p:sp>
        <p:nvSpPr>
          <p:cNvPr id="11" name="Freeform 10"/>
          <p:cNvSpPr>
            <a:spLocks/>
          </p:cNvSpPr>
          <p:nvPr/>
        </p:nvSpPr>
        <p:spPr bwMode="auto">
          <a:xfrm flipV="1">
            <a:off x="5842000" y="6219826"/>
            <a:ext cx="63500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sz="1800">
              <a:solidFill>
                <a:schemeClr val="tx1"/>
              </a:solidFill>
              <a:latin typeface="+mn-lt"/>
              <a:ea typeface="+mn-ea"/>
              <a:cs typeface="+mn-cs"/>
            </a:endParaRPr>
          </a:p>
        </p:txBody>
      </p:sp>
    </p:spTree>
    <p:extLst>
      <p:ext uri="{BB962C8B-B14F-4D97-AF65-F5344CB8AC3E}">
        <p14:creationId xmlns:p14="http://schemas.microsoft.com/office/powerpoint/2010/main" val="27639819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12700" y="-7144"/>
            <a:ext cx="1221740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sz="1800" dirty="0">
              <a:solidFill>
                <a:schemeClr val="tx1"/>
              </a:solidFill>
              <a:latin typeface="+mn-lt"/>
              <a:ea typeface="+mn-ea"/>
              <a:cs typeface="+mn-cs"/>
            </a:endParaRPr>
          </a:p>
        </p:txBody>
      </p:sp>
      <p:sp>
        <p:nvSpPr>
          <p:cNvPr id="8" name="Freeform 7"/>
          <p:cNvSpPr>
            <a:spLocks/>
          </p:cNvSpPr>
          <p:nvPr/>
        </p:nvSpPr>
        <p:spPr bwMode="auto">
          <a:xfrm>
            <a:off x="5842000" y="-7144"/>
            <a:ext cx="63500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sz="1800" dirty="0">
              <a:solidFill>
                <a:schemeClr val="tx1"/>
              </a:solidFill>
              <a:latin typeface="+mn-lt"/>
              <a:ea typeface="+mn-ea"/>
              <a:cs typeface="+mn-cs"/>
            </a:endParaRPr>
          </a:p>
        </p:txBody>
      </p:sp>
      <p:sp>
        <p:nvSpPr>
          <p:cNvPr id="9" name="Title Placeholder 8"/>
          <p:cNvSpPr>
            <a:spLocks noGrp="1"/>
          </p:cNvSpPr>
          <p:nvPr>
            <p:ph type="title"/>
          </p:nvPr>
        </p:nvSpPr>
        <p:spPr>
          <a:xfrm>
            <a:off x="609600" y="704088"/>
            <a:ext cx="10972800" cy="1143000"/>
          </a:xfrm>
          <a:prstGeom prst="rect">
            <a:avLst/>
          </a:prstGeom>
        </p:spPr>
        <p:txBody>
          <a:bodyPr vert="horz" lIns="0" rIns="0" bIns="0" anchor="b">
            <a:normAutofit/>
          </a:bodyPr>
          <a:lstStyle/>
          <a:p>
            <a:r>
              <a:rPr kumimoji="0" lang="es-ES"/>
              <a:t>Haga clic para modificar el estilo de título del patrón</a:t>
            </a:r>
            <a:endParaRPr kumimoji="0" lang="en-US"/>
          </a:p>
        </p:txBody>
      </p:sp>
      <p:sp>
        <p:nvSpPr>
          <p:cNvPr id="30" name="Text Placeholder 29"/>
          <p:cNvSpPr>
            <a:spLocks noGrp="1"/>
          </p:cNvSpPr>
          <p:nvPr>
            <p:ph type="body" idx="1"/>
          </p:nvPr>
        </p:nvSpPr>
        <p:spPr>
          <a:xfrm>
            <a:off x="609600" y="1935480"/>
            <a:ext cx="10972800" cy="4389120"/>
          </a:xfrm>
          <a:prstGeom prst="rect">
            <a:avLst/>
          </a:prstGeom>
        </p:spPr>
        <p:txBody>
          <a:bodyPr vert="horz">
            <a:normAutofit/>
          </a:bodyPr>
          <a:lstStyle/>
          <a:p>
            <a:pPr lvl="0" eaLnBrk="1" latinLnBrk="0" hangingPunct="1"/>
            <a:r>
              <a:rPr kumimoji="0" lang="es-ES"/>
              <a:t>Haga clic para modificar el estilo de texto del patrón</a:t>
            </a:r>
          </a:p>
          <a:p>
            <a:pPr lvl="1" eaLnBrk="1" latinLnBrk="0" hangingPunct="1"/>
            <a:r>
              <a:rPr kumimoji="0" lang="es-ES"/>
              <a:t>Segundo nivel</a:t>
            </a:r>
          </a:p>
          <a:p>
            <a:pPr lvl="2" eaLnBrk="1" latinLnBrk="0" hangingPunct="1"/>
            <a:r>
              <a:rPr kumimoji="0" lang="es-ES"/>
              <a:t>Tercer nivel</a:t>
            </a:r>
          </a:p>
          <a:p>
            <a:pPr lvl="3" eaLnBrk="1" latinLnBrk="0" hangingPunct="1"/>
            <a:r>
              <a:rPr kumimoji="0" lang="es-ES"/>
              <a:t>Cuarto nivel</a:t>
            </a:r>
          </a:p>
          <a:p>
            <a:pPr lvl="4" eaLnBrk="1" latinLnBrk="0" hangingPunct="1"/>
            <a:r>
              <a:rPr kumimoji="0" lang="es-ES"/>
              <a:t>Quinto nivel</a:t>
            </a:r>
            <a:endParaRPr kumimoji="0" lang="en-US"/>
          </a:p>
        </p:txBody>
      </p:sp>
      <p:sp>
        <p:nvSpPr>
          <p:cNvPr id="10" name="Date Placeholder 9"/>
          <p:cNvSpPr>
            <a:spLocks noGrp="1"/>
          </p:cNvSpPr>
          <p:nvPr>
            <p:ph type="dt" sz="half" idx="2"/>
          </p:nvPr>
        </p:nvSpPr>
        <p:spPr>
          <a:xfrm>
            <a:off x="609600" y="6356351"/>
            <a:ext cx="2844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83B1E29C-81ED-4EF5-8CE1-E56243C8CBEB}" type="datetimeFigureOut">
              <a:rPr lang="es-ES" smtClean="0"/>
              <a:t>11/01/2023</a:t>
            </a:fld>
            <a:endParaRPr lang="es-ES"/>
          </a:p>
        </p:txBody>
      </p:sp>
      <p:sp>
        <p:nvSpPr>
          <p:cNvPr id="22" name="Footer Placeholder 21"/>
          <p:cNvSpPr>
            <a:spLocks noGrp="1"/>
          </p:cNvSpPr>
          <p:nvPr>
            <p:ph type="ftr" sz="quarter" idx="3"/>
          </p:nvPr>
        </p:nvSpPr>
        <p:spPr>
          <a:xfrm>
            <a:off x="3556000" y="6356351"/>
            <a:ext cx="44704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es-ES"/>
          </a:p>
        </p:txBody>
      </p:sp>
      <p:sp>
        <p:nvSpPr>
          <p:cNvPr id="18" name="Slide Number Placeholder 17"/>
          <p:cNvSpPr>
            <a:spLocks noGrp="1"/>
          </p:cNvSpPr>
          <p:nvPr>
            <p:ph type="sldNum" sz="quarter" idx="4"/>
          </p:nvPr>
        </p:nvSpPr>
        <p:spPr>
          <a:xfrm>
            <a:off x="10566400" y="6356351"/>
            <a:ext cx="1016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0F190DAD-9860-477F-8F24-60E24EF22893}" type="slidenum">
              <a:rPr lang="es-ES" smtClean="0"/>
              <a:t>‹Nº›</a:t>
            </a:fld>
            <a:endParaRPr lang="es-ES"/>
          </a:p>
        </p:txBody>
      </p:sp>
      <p:grpSp>
        <p:nvGrpSpPr>
          <p:cNvPr id="2" name="Group 1"/>
          <p:cNvGrpSpPr/>
          <p:nvPr/>
        </p:nvGrpSpPr>
        <p:grpSpPr>
          <a:xfrm>
            <a:off x="-25356" y="202408"/>
            <a:ext cx="12240731" cy="649224"/>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sz="1800" dirty="0"/>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sz="1800" dirty="0"/>
            </a:p>
          </p:txBody>
        </p:sp>
      </p:grpSp>
    </p:spTree>
    <p:extLst>
      <p:ext uri="{BB962C8B-B14F-4D97-AF65-F5344CB8AC3E}">
        <p14:creationId xmlns:p14="http://schemas.microsoft.com/office/powerpoint/2010/main" val="898686940"/>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12700" y="-7144"/>
            <a:ext cx="1221740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sz="1800" dirty="0">
              <a:solidFill>
                <a:schemeClr val="tx1"/>
              </a:solidFill>
              <a:latin typeface="+mn-lt"/>
              <a:ea typeface="+mn-ea"/>
              <a:cs typeface="+mn-cs"/>
            </a:endParaRPr>
          </a:p>
        </p:txBody>
      </p:sp>
      <p:sp>
        <p:nvSpPr>
          <p:cNvPr id="8" name="Freeform 7"/>
          <p:cNvSpPr>
            <a:spLocks/>
          </p:cNvSpPr>
          <p:nvPr/>
        </p:nvSpPr>
        <p:spPr bwMode="auto">
          <a:xfrm>
            <a:off x="5842000" y="-7144"/>
            <a:ext cx="63500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sz="1800" dirty="0">
              <a:solidFill>
                <a:schemeClr val="tx1"/>
              </a:solidFill>
              <a:latin typeface="+mn-lt"/>
              <a:ea typeface="+mn-ea"/>
              <a:cs typeface="+mn-cs"/>
            </a:endParaRPr>
          </a:p>
        </p:txBody>
      </p:sp>
      <p:sp>
        <p:nvSpPr>
          <p:cNvPr id="9" name="Title Placeholder 8"/>
          <p:cNvSpPr>
            <a:spLocks noGrp="1"/>
          </p:cNvSpPr>
          <p:nvPr>
            <p:ph type="title"/>
          </p:nvPr>
        </p:nvSpPr>
        <p:spPr>
          <a:xfrm>
            <a:off x="609600" y="704088"/>
            <a:ext cx="10972800" cy="1143000"/>
          </a:xfrm>
          <a:prstGeom prst="rect">
            <a:avLst/>
          </a:prstGeom>
        </p:spPr>
        <p:txBody>
          <a:bodyPr vert="horz" lIns="0" rIns="0" bIns="0" anchor="b">
            <a:normAutofit/>
          </a:bodyPr>
          <a:lstStyle/>
          <a:p>
            <a:r>
              <a:rPr kumimoji="0" lang="es-ES"/>
              <a:t>Haga clic para modificar el estilo de título del patrón</a:t>
            </a:r>
            <a:endParaRPr kumimoji="0" lang="en-US"/>
          </a:p>
        </p:txBody>
      </p:sp>
      <p:sp>
        <p:nvSpPr>
          <p:cNvPr id="30" name="Text Placeholder 29"/>
          <p:cNvSpPr>
            <a:spLocks noGrp="1"/>
          </p:cNvSpPr>
          <p:nvPr>
            <p:ph type="body" idx="1"/>
          </p:nvPr>
        </p:nvSpPr>
        <p:spPr>
          <a:xfrm>
            <a:off x="609600" y="1935480"/>
            <a:ext cx="10972800" cy="4389120"/>
          </a:xfrm>
          <a:prstGeom prst="rect">
            <a:avLst/>
          </a:prstGeom>
        </p:spPr>
        <p:txBody>
          <a:bodyPr vert="horz">
            <a:normAutofit/>
          </a:bodyPr>
          <a:lstStyle/>
          <a:p>
            <a:pPr lvl="0" eaLnBrk="1" latinLnBrk="0" hangingPunct="1"/>
            <a:r>
              <a:rPr kumimoji="0" lang="es-ES"/>
              <a:t>Haga clic para modificar el estilo de texto del patrón</a:t>
            </a:r>
          </a:p>
          <a:p>
            <a:pPr lvl="1" eaLnBrk="1" latinLnBrk="0" hangingPunct="1"/>
            <a:r>
              <a:rPr kumimoji="0" lang="es-ES"/>
              <a:t>Segundo nivel</a:t>
            </a:r>
          </a:p>
          <a:p>
            <a:pPr lvl="2" eaLnBrk="1" latinLnBrk="0" hangingPunct="1"/>
            <a:r>
              <a:rPr kumimoji="0" lang="es-ES"/>
              <a:t>Tercer nivel</a:t>
            </a:r>
          </a:p>
          <a:p>
            <a:pPr lvl="3" eaLnBrk="1" latinLnBrk="0" hangingPunct="1"/>
            <a:r>
              <a:rPr kumimoji="0" lang="es-ES"/>
              <a:t>Cuarto nivel</a:t>
            </a:r>
          </a:p>
          <a:p>
            <a:pPr lvl="4" eaLnBrk="1" latinLnBrk="0" hangingPunct="1"/>
            <a:r>
              <a:rPr kumimoji="0" lang="es-ES"/>
              <a:t>Quinto nivel</a:t>
            </a:r>
            <a:endParaRPr kumimoji="0" lang="en-US"/>
          </a:p>
        </p:txBody>
      </p:sp>
      <p:sp>
        <p:nvSpPr>
          <p:cNvPr id="10" name="Date Placeholder 9"/>
          <p:cNvSpPr>
            <a:spLocks noGrp="1"/>
          </p:cNvSpPr>
          <p:nvPr>
            <p:ph type="dt" sz="half" idx="2"/>
          </p:nvPr>
        </p:nvSpPr>
        <p:spPr>
          <a:xfrm>
            <a:off x="609600" y="6356351"/>
            <a:ext cx="2844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83B1E29C-81ED-4EF5-8CE1-E56243C8CBEB}" type="datetimeFigureOut">
              <a:rPr lang="es-ES" smtClean="0"/>
              <a:t>11/01/2023</a:t>
            </a:fld>
            <a:endParaRPr lang="es-ES"/>
          </a:p>
        </p:txBody>
      </p:sp>
      <p:sp>
        <p:nvSpPr>
          <p:cNvPr id="22" name="Footer Placeholder 21"/>
          <p:cNvSpPr>
            <a:spLocks noGrp="1"/>
          </p:cNvSpPr>
          <p:nvPr>
            <p:ph type="ftr" sz="quarter" idx="3"/>
          </p:nvPr>
        </p:nvSpPr>
        <p:spPr>
          <a:xfrm>
            <a:off x="3556000" y="6356351"/>
            <a:ext cx="44704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es-ES"/>
          </a:p>
        </p:txBody>
      </p:sp>
      <p:sp>
        <p:nvSpPr>
          <p:cNvPr id="18" name="Slide Number Placeholder 17"/>
          <p:cNvSpPr>
            <a:spLocks noGrp="1"/>
          </p:cNvSpPr>
          <p:nvPr>
            <p:ph type="sldNum" sz="quarter" idx="4"/>
          </p:nvPr>
        </p:nvSpPr>
        <p:spPr>
          <a:xfrm>
            <a:off x="10566400" y="6356351"/>
            <a:ext cx="1016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0F190DAD-9860-477F-8F24-60E24EF22893}" type="slidenum">
              <a:rPr lang="es-ES" smtClean="0"/>
              <a:t>‹Nº›</a:t>
            </a:fld>
            <a:endParaRPr lang="es-ES"/>
          </a:p>
        </p:txBody>
      </p:sp>
      <p:grpSp>
        <p:nvGrpSpPr>
          <p:cNvPr id="2" name="Group 1"/>
          <p:cNvGrpSpPr/>
          <p:nvPr/>
        </p:nvGrpSpPr>
        <p:grpSpPr>
          <a:xfrm>
            <a:off x="-25356" y="202408"/>
            <a:ext cx="12240731" cy="649224"/>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sz="1800" dirty="0"/>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sz="1800" dirty="0"/>
            </a:p>
          </p:txBody>
        </p:sp>
      </p:grpSp>
    </p:spTree>
    <p:extLst>
      <p:ext uri="{BB962C8B-B14F-4D97-AF65-F5344CB8AC3E}">
        <p14:creationId xmlns:p14="http://schemas.microsoft.com/office/powerpoint/2010/main" val="133254553"/>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www.w3.org/WAI/WCAG21/quickref/"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package" Target="../embeddings/Microsoft_Excel_Worksheet2.xlsx"/><Relationship Id="rId3" Type="http://schemas.openxmlformats.org/officeDocument/2006/relationships/image" Target="../media/image19.png"/><Relationship Id="rId7" Type="http://schemas.openxmlformats.org/officeDocument/2006/relationships/oleObject" Target="../embeddings/oleObject2.bin"/><Relationship Id="rId12" Type="http://schemas.openxmlformats.org/officeDocument/2006/relationships/image" Target="../media/image18.wm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16.emf"/><Relationship Id="rId11" Type="http://schemas.openxmlformats.org/officeDocument/2006/relationships/package" Target="../embeddings/Microsoft_Word_Document3.docx"/><Relationship Id="rId5" Type="http://schemas.openxmlformats.org/officeDocument/2006/relationships/package" Target="../embeddings/Microsoft_Word_Document1.docx"/><Relationship Id="rId10" Type="http://schemas.openxmlformats.org/officeDocument/2006/relationships/image" Target="../media/image20.png"/><Relationship Id="rId4" Type="http://schemas.openxmlformats.org/officeDocument/2006/relationships/oleObject" Target="../embeddings/oleObject1.bin"/><Relationship Id="rId9" Type="http://schemas.openxmlformats.org/officeDocument/2006/relationships/image" Target="../media/image17.wmf"/></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menti.com/" TargetMode="Externa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hyperlink" Target="http://www.w3.org/WAI/" TargetMode="External"/><Relationship Id="rId2" Type="http://schemas.openxmlformats.org/officeDocument/2006/relationships/hyperlink" Target="http://www.w3.org/TR/WCAG21" TargetMode="External"/><Relationship Id="rId1" Type="http://schemas.openxmlformats.org/officeDocument/2006/relationships/slideLayout" Target="../slideLayouts/slideLayout2.xml"/><Relationship Id="rId4" Type="http://schemas.openxmlformats.org/officeDocument/2006/relationships/hyperlink" Target="http://www.w3.org/"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xmlns="" id="{26FE5AC6-1857-4E42-9CFA-BB73479C2A25}"/>
              </a:ext>
            </a:extLst>
          </p:cNvPr>
          <p:cNvSpPr txBox="1">
            <a:spLocks/>
          </p:cNvSpPr>
          <p:nvPr/>
        </p:nvSpPr>
        <p:spPr>
          <a:xfrm>
            <a:off x="134912" y="1600200"/>
            <a:ext cx="11857220" cy="1828800"/>
          </a:xfrm>
          <a:prstGeom prst="rect">
            <a:avLst/>
          </a:prstGeom>
          <a:effectLst>
            <a:outerShdw blurRad="76200" dist="12700" dir="2700000" sy="-23000" kx="-800400" algn="bl" rotWithShape="0">
              <a:schemeClr val="tx1">
                <a:lumMod val="95000"/>
                <a:lumOff val="5000"/>
                <a:alpha val="28000"/>
              </a:schemeClr>
            </a:outerShdw>
            <a:reflection blurRad="6350" stA="66000" dist="76200" dir="5400000" sy="-100000" algn="bl" rotWithShape="0"/>
          </a:effectLst>
        </p:spPr>
        <p:txBody>
          <a:bodyPr vert="horz" lIns="0" rIns="0" bIns="0" anchor="b">
            <a:normAutofit/>
            <a:scene3d>
              <a:camera prst="orthographicFront"/>
              <a:lightRig rig="harsh" dir="t"/>
            </a:scene3d>
            <a:sp3d extrusionH="57150" prstMaterial="matte">
              <a:bevelT w="63500" h="12700" prst="angle"/>
              <a:contourClr>
                <a:schemeClr val="bg1">
                  <a:lumMod val="65000"/>
                </a:schemeClr>
              </a:contourClr>
            </a:sp3d>
          </a:bodyPr>
          <a:lstStyle>
            <a:lvl1pPr algn="l" rtl="0" eaLnBrk="1" latinLnBrk="0" hangingPunct="1">
              <a:spcBef>
                <a:spcPct val="0"/>
              </a:spcBef>
              <a:buNone/>
              <a:defRPr kumimoji="0" sz="5000" b="0" kern="1200">
                <a:ln>
                  <a:noFill/>
                </a:ln>
                <a:solidFill>
                  <a:schemeClr val="tx2"/>
                </a:solidFill>
                <a:effectLst/>
                <a:latin typeface="+mj-lt"/>
                <a:ea typeface="+mj-ea"/>
                <a:cs typeface="+mj-cs"/>
              </a:defRPr>
            </a:lvl1pPr>
          </a:lstStyle>
          <a:p>
            <a:pPr algn="ctr" defTabSz="914400"/>
            <a:r>
              <a:rPr lang="es-ES" sz="9600" b="1" dirty="0">
                <a:ln w="22225">
                  <a:solidFill>
                    <a:schemeClr val="accent2"/>
                  </a:solidFill>
                  <a:prstDash val="solid"/>
                </a:ln>
                <a:solidFill>
                  <a:schemeClr val="accent2">
                    <a:lumMod val="40000"/>
                    <a:lumOff val="60000"/>
                  </a:schemeClr>
                </a:solidFill>
              </a:rPr>
              <a:t>ACCESIBILIDAD WEB</a:t>
            </a:r>
          </a:p>
        </p:txBody>
      </p:sp>
    </p:spTree>
    <p:extLst>
      <p:ext uri="{BB962C8B-B14F-4D97-AF65-F5344CB8AC3E}">
        <p14:creationId xmlns:p14="http://schemas.microsoft.com/office/powerpoint/2010/main" val="327453015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582304" y="499372"/>
            <a:ext cx="10972800" cy="1143000"/>
          </a:xfrm>
        </p:spPr>
        <p:txBody>
          <a:bodyPr/>
          <a:lstStyle/>
          <a:p>
            <a:r>
              <a:rPr lang="es-ES" dirty="0" smtClean="0"/>
              <a:t>4 Principios</a:t>
            </a:r>
            <a:endParaRPr lang="eu-ES" dirty="0"/>
          </a:p>
        </p:txBody>
      </p:sp>
      <p:sp>
        <p:nvSpPr>
          <p:cNvPr id="3" name="Marcador de contenido 2"/>
          <p:cNvSpPr>
            <a:spLocks noGrp="1"/>
          </p:cNvSpPr>
          <p:nvPr>
            <p:ph idx="1"/>
          </p:nvPr>
        </p:nvSpPr>
        <p:spPr>
          <a:xfrm>
            <a:off x="295702" y="1676171"/>
            <a:ext cx="11700680" cy="5038527"/>
          </a:xfrm>
        </p:spPr>
        <p:txBody>
          <a:bodyPr>
            <a:normAutofit fontScale="92500" lnSpcReduction="10000"/>
          </a:bodyPr>
          <a:lstStyle/>
          <a:p>
            <a:pPr lvl="0"/>
            <a:r>
              <a:rPr lang="es-ES" b="1" dirty="0"/>
              <a:t>Perceptibilidad: </a:t>
            </a:r>
            <a:r>
              <a:rPr lang="es-ES" dirty="0"/>
              <a:t>la </a:t>
            </a:r>
            <a:r>
              <a:rPr lang="es-ES" b="1" dirty="0"/>
              <a:t>información</a:t>
            </a:r>
            <a:r>
              <a:rPr lang="es-ES" dirty="0"/>
              <a:t> y los </a:t>
            </a:r>
            <a:r>
              <a:rPr lang="es-ES" b="1" dirty="0"/>
              <a:t>componentes</a:t>
            </a:r>
            <a:r>
              <a:rPr lang="es-ES" dirty="0"/>
              <a:t> de la interfaz de usuario deben presentarse a los usuarios de la manera en que </a:t>
            </a:r>
            <a:r>
              <a:rPr lang="es-ES" b="1" dirty="0"/>
              <a:t>puedan</a:t>
            </a:r>
            <a:r>
              <a:rPr lang="es-ES" dirty="0"/>
              <a:t> </a:t>
            </a:r>
            <a:r>
              <a:rPr lang="es-ES" b="1" dirty="0"/>
              <a:t>percibirlos</a:t>
            </a:r>
            <a:r>
              <a:rPr lang="es-ES" dirty="0"/>
              <a:t>, es decir, la información no puede ser invisible para todos los sentidos del usuario</a:t>
            </a:r>
            <a:r>
              <a:rPr lang="es-ES" dirty="0" smtClean="0"/>
              <a:t>.</a:t>
            </a:r>
          </a:p>
          <a:p>
            <a:pPr lvl="0"/>
            <a:endParaRPr lang="eu-ES" dirty="0"/>
          </a:p>
          <a:p>
            <a:pPr lvl="0"/>
            <a:r>
              <a:rPr lang="es-ES" b="1" dirty="0"/>
              <a:t>Operatividad: </a:t>
            </a:r>
            <a:r>
              <a:rPr lang="es-ES" dirty="0"/>
              <a:t>los componentes de la </a:t>
            </a:r>
            <a:r>
              <a:rPr lang="es-ES" b="1" dirty="0"/>
              <a:t>interfaz</a:t>
            </a:r>
            <a:r>
              <a:rPr lang="es-ES" dirty="0"/>
              <a:t> de usuario y la </a:t>
            </a:r>
            <a:r>
              <a:rPr lang="es-ES" b="1" dirty="0"/>
              <a:t>navegación</a:t>
            </a:r>
            <a:r>
              <a:rPr lang="es-ES" dirty="0"/>
              <a:t> deben ser </a:t>
            </a:r>
            <a:r>
              <a:rPr lang="es-ES" b="1" dirty="0"/>
              <a:t>operables</a:t>
            </a:r>
            <a:r>
              <a:rPr lang="es-ES" dirty="0"/>
              <a:t>, es decir, la interfaz no puede exigir una interacción que a un usuario le sea imposible de realizar</a:t>
            </a:r>
            <a:r>
              <a:rPr lang="es-ES" dirty="0" smtClean="0"/>
              <a:t>.</a:t>
            </a:r>
          </a:p>
          <a:p>
            <a:pPr lvl="0"/>
            <a:endParaRPr lang="eu-ES" dirty="0"/>
          </a:p>
          <a:p>
            <a:pPr lvl="0"/>
            <a:r>
              <a:rPr lang="es-ES" b="1" dirty="0"/>
              <a:t>Comprensibilidad: </a:t>
            </a:r>
            <a:r>
              <a:rPr lang="es-ES" dirty="0"/>
              <a:t>la </a:t>
            </a:r>
            <a:r>
              <a:rPr lang="es-ES" b="1" dirty="0"/>
              <a:t>información</a:t>
            </a:r>
            <a:r>
              <a:rPr lang="es-ES" dirty="0"/>
              <a:t> y el </a:t>
            </a:r>
            <a:r>
              <a:rPr lang="es-ES" b="1" dirty="0"/>
              <a:t>manejo</a:t>
            </a:r>
            <a:r>
              <a:rPr lang="es-ES" dirty="0"/>
              <a:t> de la interfaz de usuario deben ser </a:t>
            </a:r>
            <a:r>
              <a:rPr lang="es-ES" b="1" dirty="0"/>
              <a:t>comprensibles</a:t>
            </a:r>
            <a:r>
              <a:rPr lang="es-ES" dirty="0" smtClean="0"/>
              <a:t>.</a:t>
            </a:r>
          </a:p>
          <a:p>
            <a:pPr lvl="0"/>
            <a:endParaRPr lang="eu-ES" dirty="0"/>
          </a:p>
          <a:p>
            <a:pPr lvl="0"/>
            <a:r>
              <a:rPr lang="es-ES" b="1" dirty="0"/>
              <a:t>Robustez: </a:t>
            </a:r>
            <a:r>
              <a:rPr lang="es-ES" dirty="0"/>
              <a:t>El contenido robusto es </a:t>
            </a:r>
            <a:r>
              <a:rPr lang="es-ES" b="1" dirty="0"/>
              <a:t>compatible</a:t>
            </a:r>
            <a:r>
              <a:rPr lang="es-ES" dirty="0"/>
              <a:t> con diferentes navegadores, tecnologías de apoyo y otros agentes de </a:t>
            </a:r>
            <a:r>
              <a:rPr lang="es-ES" dirty="0" smtClean="0"/>
              <a:t>usuario</a:t>
            </a:r>
            <a:r>
              <a:rPr lang="es-ES" dirty="0"/>
              <a:t>. </a:t>
            </a:r>
            <a:endParaRPr lang="eu-ES" dirty="0"/>
          </a:p>
        </p:txBody>
      </p:sp>
    </p:spTree>
    <p:extLst>
      <p:ext uri="{BB962C8B-B14F-4D97-AF65-F5344CB8AC3E}">
        <p14:creationId xmlns:p14="http://schemas.microsoft.com/office/powerpoint/2010/main" val="39585142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21226" y="204717"/>
            <a:ext cx="11916099" cy="685478"/>
          </a:xfrm>
        </p:spPr>
        <p:txBody>
          <a:bodyPr>
            <a:normAutofit fontScale="90000"/>
          </a:bodyPr>
          <a:lstStyle/>
          <a:p>
            <a:r>
              <a:rPr lang="es-ES" dirty="0" smtClean="0"/>
              <a:t>Pautas </a:t>
            </a:r>
            <a:r>
              <a:rPr lang="es-ES" dirty="0"/>
              <a:t>no verificables </a:t>
            </a:r>
            <a:r>
              <a:rPr lang="es-ES" dirty="0" smtClean="0"/>
              <a:t/>
            </a:r>
            <a:br>
              <a:rPr lang="es-ES" dirty="0" smtClean="0"/>
            </a:br>
            <a:r>
              <a:rPr lang="es-ES" sz="2200" dirty="0" smtClean="0"/>
              <a:t>(</a:t>
            </a:r>
            <a:r>
              <a:rPr lang="es-ES" sz="2200" dirty="0"/>
              <a:t>https://www.w3.org/WAI/fundamentals/accessibility-principles/es)</a:t>
            </a:r>
            <a:endParaRPr lang="eu-ES" sz="2200" dirty="0"/>
          </a:p>
        </p:txBody>
      </p:sp>
      <p:graphicFrame>
        <p:nvGraphicFramePr>
          <p:cNvPr id="4" name="Marcador de contenido 3"/>
          <p:cNvGraphicFramePr>
            <a:graphicFrameLocks noGrp="1"/>
          </p:cNvGraphicFramePr>
          <p:nvPr>
            <p:ph idx="1"/>
            <p:extLst>
              <p:ext uri="{D42A27DB-BD31-4B8C-83A1-F6EECF244321}">
                <p14:modId xmlns:p14="http://schemas.microsoft.com/office/powerpoint/2010/main" val="3680225736"/>
              </p:ext>
            </p:extLst>
          </p:nvPr>
        </p:nvGraphicFramePr>
        <p:xfrm>
          <a:off x="134874" y="982639"/>
          <a:ext cx="11752326" cy="5875361"/>
        </p:xfrm>
        <a:graphic>
          <a:graphicData uri="http://schemas.openxmlformats.org/drawingml/2006/table">
            <a:tbl>
              <a:tblPr firstRow="1" firstCol="1" bandRow="1">
                <a:tableStyleId>{5C22544A-7EE6-4342-B048-85BDC9FD1C3A}</a:tableStyleId>
              </a:tblPr>
              <a:tblGrid>
                <a:gridCol w="2446835">
                  <a:extLst>
                    <a:ext uri="{9D8B030D-6E8A-4147-A177-3AD203B41FA5}">
                      <a16:colId xmlns:a16="http://schemas.microsoft.com/office/drawing/2014/main" xmlns="" val="20000"/>
                    </a:ext>
                  </a:extLst>
                </a:gridCol>
                <a:gridCol w="9305491">
                  <a:extLst>
                    <a:ext uri="{9D8B030D-6E8A-4147-A177-3AD203B41FA5}">
                      <a16:colId xmlns:a16="http://schemas.microsoft.com/office/drawing/2014/main" xmlns="" val="20001"/>
                    </a:ext>
                  </a:extLst>
                </a:gridCol>
              </a:tblGrid>
              <a:tr h="238045">
                <a:tc>
                  <a:txBody>
                    <a:bodyPr/>
                    <a:lstStyle/>
                    <a:p>
                      <a:pPr algn="ctr">
                        <a:spcAft>
                          <a:spcPts val="0"/>
                        </a:spcAft>
                      </a:pPr>
                      <a:r>
                        <a:rPr lang="es-ES" sz="1400" dirty="0">
                          <a:effectLst/>
                        </a:rPr>
                        <a:t>PRINCIPIOS</a:t>
                      </a:r>
                      <a:endParaRPr lang="eu-ES" sz="1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4912" marR="54912" marT="0" marB="0"/>
                </a:tc>
                <a:tc>
                  <a:txBody>
                    <a:bodyPr/>
                    <a:lstStyle/>
                    <a:p>
                      <a:pPr marL="635" algn="ctr">
                        <a:spcAft>
                          <a:spcPts val="0"/>
                        </a:spcAft>
                      </a:pPr>
                      <a:r>
                        <a:rPr lang="es-ES" sz="1400" dirty="0">
                          <a:effectLst/>
                        </a:rPr>
                        <a:t>PAUTAS</a:t>
                      </a:r>
                      <a:endParaRPr lang="eu-ES" sz="1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4912" marR="54912" marT="0" marB="0"/>
                </a:tc>
                <a:extLst>
                  <a:ext uri="{0D108BD9-81ED-4DB2-BD59-A6C34878D82A}">
                    <a16:rowId xmlns:a16="http://schemas.microsoft.com/office/drawing/2014/main" xmlns="" val="10000"/>
                  </a:ext>
                </a:extLst>
              </a:tr>
              <a:tr h="2073479">
                <a:tc>
                  <a:txBody>
                    <a:bodyPr/>
                    <a:lstStyle/>
                    <a:p>
                      <a:pPr algn="l">
                        <a:spcAft>
                          <a:spcPts val="0"/>
                        </a:spcAft>
                      </a:pPr>
                      <a:r>
                        <a:rPr lang="es-ES" sz="1400" dirty="0">
                          <a:effectLst/>
                        </a:rPr>
                        <a:t>Perceptibilidad</a:t>
                      </a:r>
                      <a:endParaRPr lang="eu-ES" sz="1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4912" marR="54912" marT="0" marB="0" anchor="ctr"/>
                </a:tc>
                <a:tc>
                  <a:txBody>
                    <a:bodyPr/>
                    <a:lstStyle/>
                    <a:p>
                      <a:pPr marL="742950" marR="189230" lvl="1" indent="-285750" algn="just">
                        <a:spcAft>
                          <a:spcPts val="0"/>
                        </a:spcAft>
                        <a:buSzPts val="1100"/>
                        <a:buFont typeface="Calibri" panose="020F0502020204030204" pitchFamily="34" charset="0"/>
                        <a:buAutoNum type="arabicPeriod"/>
                      </a:pPr>
                      <a:r>
                        <a:rPr lang="es-ES" sz="1400" spc="0" dirty="0">
                          <a:effectLst/>
                          <a:highlight>
                            <a:srgbClr val="FFFF00"/>
                          </a:highlight>
                        </a:rPr>
                        <a:t>Alternativas textuales</a:t>
                      </a:r>
                      <a:r>
                        <a:rPr lang="es-ES" sz="1400" spc="0" dirty="0">
                          <a:effectLst/>
                        </a:rPr>
                        <a:t>: proporcionar alternativas textuales para todo contenido no textual de manera que pueda modificarse para ajustarse a las necesidades de las personas.</a:t>
                      </a:r>
                      <a:endParaRPr lang="eu-ES" sz="1400" spc="0" dirty="0">
                        <a:effectLst/>
                      </a:endParaRPr>
                    </a:p>
                    <a:p>
                      <a:pPr marL="742950" marR="189230" lvl="1" indent="-285750" algn="just">
                        <a:spcAft>
                          <a:spcPts val="0"/>
                        </a:spcAft>
                        <a:buSzPts val="1100"/>
                        <a:buFont typeface="Calibri" panose="020F0502020204030204" pitchFamily="34" charset="0"/>
                        <a:buAutoNum type="arabicPeriod"/>
                      </a:pPr>
                      <a:r>
                        <a:rPr lang="es-ES" sz="1400" spc="0" dirty="0">
                          <a:effectLst/>
                          <a:highlight>
                            <a:srgbClr val="FFFF00"/>
                          </a:highlight>
                        </a:rPr>
                        <a:t>Contenido multimedia dependiente del tiempo</a:t>
                      </a:r>
                      <a:r>
                        <a:rPr lang="es-ES" sz="1400" spc="0" dirty="0">
                          <a:effectLst/>
                        </a:rPr>
                        <a:t>: proporcionar alternativas sincronizadas para contenidos multimedia sincronizados dependientes del tiempo.</a:t>
                      </a:r>
                      <a:endParaRPr lang="eu-ES" sz="1400" spc="0" dirty="0">
                        <a:effectLst/>
                      </a:endParaRPr>
                    </a:p>
                    <a:p>
                      <a:pPr marL="742950" marR="189230" lvl="1" indent="-285750" algn="just">
                        <a:spcAft>
                          <a:spcPts val="0"/>
                        </a:spcAft>
                        <a:buSzPts val="1100"/>
                        <a:buFont typeface="Calibri" panose="020F0502020204030204" pitchFamily="34" charset="0"/>
                        <a:buAutoNum type="arabicPeriod"/>
                      </a:pPr>
                      <a:r>
                        <a:rPr lang="es-ES" sz="1400" spc="0" dirty="0">
                          <a:effectLst/>
                          <a:highlight>
                            <a:srgbClr val="FFFF00"/>
                          </a:highlight>
                        </a:rPr>
                        <a:t>Adaptabilidad</a:t>
                      </a:r>
                      <a:r>
                        <a:rPr lang="es-ES" sz="1400" spc="0" dirty="0">
                          <a:effectLst/>
                        </a:rPr>
                        <a:t>: crear contenidos que puedan ser presentados de diferentes maneras sin perder la información ni su estructura.</a:t>
                      </a:r>
                      <a:endParaRPr lang="eu-ES" sz="1400" spc="0" dirty="0">
                        <a:effectLst/>
                      </a:endParaRPr>
                    </a:p>
                    <a:p>
                      <a:pPr marL="742950" marR="189230" lvl="1" indent="-285750" algn="just">
                        <a:spcAft>
                          <a:spcPts val="0"/>
                        </a:spcAft>
                        <a:buSzPts val="1100"/>
                        <a:buFont typeface="Calibri" panose="020F0502020204030204" pitchFamily="34" charset="0"/>
                        <a:buAutoNum type="arabicPeriod"/>
                      </a:pPr>
                      <a:r>
                        <a:rPr lang="es-ES" sz="1400" spc="0" dirty="0">
                          <a:effectLst/>
                          <a:highlight>
                            <a:srgbClr val="FFFF00"/>
                          </a:highlight>
                        </a:rPr>
                        <a:t>Distinguibles</a:t>
                      </a:r>
                      <a:r>
                        <a:rPr lang="es-ES" sz="1400" spc="0" dirty="0">
                          <a:effectLst/>
                        </a:rPr>
                        <a:t>: hacer más fácil para los usuarios ver y oír el contenido, incluyendo la separación entre primer plano y fondo.</a:t>
                      </a:r>
                      <a:endParaRPr lang="eu-ES" sz="1400" spc="0" dirty="0">
                        <a:effectLst/>
                        <a:latin typeface="Calibri" panose="020F0502020204030204" pitchFamily="34" charset="0"/>
                        <a:ea typeface="Calibri" panose="020F0502020204030204" pitchFamily="34" charset="0"/>
                        <a:cs typeface="Times New Roman" panose="02020603050405020304" pitchFamily="18" charset="0"/>
                      </a:endParaRPr>
                    </a:p>
                  </a:txBody>
                  <a:tcPr marL="54912" marR="54912" marT="0" marB="0" anchor="ctr"/>
                </a:tc>
                <a:extLst>
                  <a:ext uri="{0D108BD9-81ED-4DB2-BD59-A6C34878D82A}">
                    <a16:rowId xmlns:a16="http://schemas.microsoft.com/office/drawing/2014/main" xmlns="" val="10001"/>
                  </a:ext>
                </a:extLst>
              </a:tr>
              <a:tr h="1997595">
                <a:tc>
                  <a:txBody>
                    <a:bodyPr/>
                    <a:lstStyle/>
                    <a:p>
                      <a:pPr algn="l">
                        <a:spcBef>
                          <a:spcPts val="680"/>
                        </a:spcBef>
                        <a:spcAft>
                          <a:spcPts val="0"/>
                        </a:spcAft>
                      </a:pPr>
                      <a:r>
                        <a:rPr lang="es-ES" sz="1400" dirty="0">
                          <a:effectLst/>
                        </a:rPr>
                        <a:t>Operatividad</a:t>
                      </a:r>
                      <a:endParaRPr lang="eu-ES" sz="1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4912" marR="54912" marT="0" marB="0" anchor="ctr"/>
                </a:tc>
                <a:tc>
                  <a:txBody>
                    <a:bodyPr/>
                    <a:lstStyle/>
                    <a:p>
                      <a:pPr marL="742950" marR="189230" lvl="1" indent="-285750" algn="just">
                        <a:spcAft>
                          <a:spcPts val="0"/>
                        </a:spcAft>
                        <a:buSzPts val="1100"/>
                        <a:buFont typeface="Calibri" panose="020F0502020204030204" pitchFamily="34" charset="0"/>
                        <a:buAutoNum type="arabicPeriod"/>
                      </a:pPr>
                      <a:r>
                        <a:rPr lang="es-ES" sz="1400" spc="0" dirty="0">
                          <a:effectLst/>
                          <a:highlight>
                            <a:srgbClr val="FFFF00"/>
                          </a:highlight>
                        </a:rPr>
                        <a:t>Accesible a través del teclado:</a:t>
                      </a:r>
                      <a:r>
                        <a:rPr lang="es-ES" sz="1400" spc="0" dirty="0">
                          <a:effectLst/>
                        </a:rPr>
                        <a:t> hacer que toda la funcionalidad esté disponible a través del teclado.</a:t>
                      </a:r>
                      <a:endParaRPr lang="eu-ES" sz="1400" spc="0" dirty="0">
                        <a:effectLst/>
                      </a:endParaRPr>
                    </a:p>
                    <a:p>
                      <a:pPr marL="742950" marR="189230" lvl="1" indent="-285750" algn="just">
                        <a:spcAft>
                          <a:spcPts val="0"/>
                        </a:spcAft>
                        <a:buSzPts val="1100"/>
                        <a:buFont typeface="Calibri" panose="020F0502020204030204" pitchFamily="34" charset="0"/>
                        <a:buAutoNum type="arabicPeriod"/>
                      </a:pPr>
                      <a:r>
                        <a:rPr lang="es-ES" sz="1400" spc="0" dirty="0">
                          <a:effectLst/>
                          <a:highlight>
                            <a:srgbClr val="FFFF00"/>
                          </a:highlight>
                        </a:rPr>
                        <a:t>Tiempo suficiente</a:t>
                      </a:r>
                      <a:r>
                        <a:rPr lang="es-ES" sz="1400" spc="0" dirty="0">
                          <a:effectLst/>
                        </a:rPr>
                        <a:t>: proporcionar a los usuarios con discapacidades el tiempo suficiente para leer y usar un contenido.</a:t>
                      </a:r>
                      <a:endParaRPr lang="eu-ES" sz="1400" spc="0" dirty="0">
                        <a:effectLst/>
                      </a:endParaRPr>
                    </a:p>
                    <a:p>
                      <a:pPr marL="742950" marR="189230" lvl="1" indent="-285750" algn="just">
                        <a:spcAft>
                          <a:spcPts val="0"/>
                        </a:spcAft>
                        <a:buSzPts val="1100"/>
                        <a:buFont typeface="Calibri" panose="020F0502020204030204" pitchFamily="34" charset="0"/>
                        <a:buAutoNum type="arabicPeriod"/>
                      </a:pPr>
                      <a:r>
                        <a:rPr lang="es-ES" sz="1400" spc="0" dirty="0">
                          <a:effectLst/>
                          <a:highlight>
                            <a:srgbClr val="FFFF00"/>
                          </a:highlight>
                        </a:rPr>
                        <a:t>Efectos visuales</a:t>
                      </a:r>
                      <a:r>
                        <a:rPr lang="es-ES" sz="1400" spc="0" dirty="0">
                          <a:effectLst/>
                        </a:rPr>
                        <a:t>: no diseñar un contenido de manera que se sepa que puede causar ataques.</a:t>
                      </a:r>
                      <a:endParaRPr lang="eu-ES" sz="1400" spc="0" dirty="0">
                        <a:effectLst/>
                      </a:endParaRPr>
                    </a:p>
                    <a:p>
                      <a:pPr marL="742950" marR="189230" lvl="1" indent="-285750" algn="just">
                        <a:spcAft>
                          <a:spcPts val="0"/>
                        </a:spcAft>
                        <a:buSzPts val="1100"/>
                        <a:buFont typeface="Calibri" panose="020F0502020204030204" pitchFamily="34" charset="0"/>
                        <a:buAutoNum type="arabicPeriod"/>
                      </a:pPr>
                      <a:r>
                        <a:rPr lang="es-ES" sz="1400" spc="0" dirty="0">
                          <a:effectLst/>
                          <a:highlight>
                            <a:srgbClr val="FFFF00"/>
                          </a:highlight>
                        </a:rPr>
                        <a:t>Navegable</a:t>
                      </a:r>
                      <a:r>
                        <a:rPr lang="es-ES" sz="1400" spc="0" dirty="0">
                          <a:effectLst/>
                        </a:rPr>
                        <a:t>: proporcionar medios que sirvan de ayuda a los usuarios con discapacidades a la hora de navegar, localizar contenido y determinar donde se encuentran.</a:t>
                      </a:r>
                      <a:endParaRPr lang="eu-ES" sz="1400" spc="0" dirty="0">
                        <a:effectLst/>
                      </a:endParaRPr>
                    </a:p>
                    <a:p>
                      <a:pPr marL="742950" marR="189230" lvl="1" indent="-285750" algn="just">
                        <a:spcAft>
                          <a:spcPts val="0"/>
                        </a:spcAft>
                        <a:buSzPts val="1100"/>
                        <a:buFont typeface="Calibri" panose="020F0502020204030204" pitchFamily="34" charset="0"/>
                        <a:buAutoNum type="arabicPeriod"/>
                      </a:pPr>
                      <a:r>
                        <a:rPr lang="es-ES" sz="1400" spc="0" dirty="0">
                          <a:effectLst/>
                        </a:rPr>
                        <a:t>Facilita </a:t>
                      </a:r>
                      <a:r>
                        <a:rPr lang="es-ES" sz="1400" spc="0" dirty="0">
                          <a:effectLst/>
                          <a:highlight>
                            <a:srgbClr val="FFFF00"/>
                          </a:highlight>
                        </a:rPr>
                        <a:t>formas de introducir </a:t>
                      </a:r>
                      <a:r>
                        <a:rPr lang="es-ES" sz="1400" spc="0" dirty="0" smtClean="0">
                          <a:effectLst/>
                          <a:highlight>
                            <a:srgbClr val="FFFF00"/>
                          </a:highlight>
                        </a:rPr>
                        <a:t>información</a:t>
                      </a:r>
                      <a:endParaRPr lang="eu-ES" sz="1400" spc="0" dirty="0">
                        <a:effectLst/>
                        <a:latin typeface="Calibri" panose="020F0502020204030204" pitchFamily="34" charset="0"/>
                        <a:ea typeface="Calibri" panose="020F0502020204030204" pitchFamily="34" charset="0"/>
                        <a:cs typeface="Times New Roman" panose="02020603050405020304" pitchFamily="18" charset="0"/>
                      </a:endParaRPr>
                    </a:p>
                  </a:txBody>
                  <a:tcPr marL="54912" marR="54912" marT="0" marB="0" anchor="ctr"/>
                </a:tc>
                <a:extLst>
                  <a:ext uri="{0D108BD9-81ED-4DB2-BD59-A6C34878D82A}">
                    <a16:rowId xmlns:a16="http://schemas.microsoft.com/office/drawing/2014/main" xmlns="" val="10002"/>
                  </a:ext>
                </a:extLst>
              </a:tr>
              <a:tr h="1074312">
                <a:tc>
                  <a:txBody>
                    <a:bodyPr/>
                    <a:lstStyle/>
                    <a:p>
                      <a:pPr algn="l">
                        <a:spcAft>
                          <a:spcPts val="0"/>
                        </a:spcAft>
                      </a:pPr>
                      <a:r>
                        <a:rPr lang="es-ES" sz="1400">
                          <a:effectLst/>
                        </a:rPr>
                        <a:t>Comprensibilidad</a:t>
                      </a:r>
                      <a:endParaRPr lang="eu-E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54912" marR="54912" marT="0" marB="0" anchor="ctr"/>
                </a:tc>
                <a:tc>
                  <a:txBody>
                    <a:bodyPr/>
                    <a:lstStyle/>
                    <a:p>
                      <a:pPr marL="742950" marR="189230" lvl="1" indent="-285750" algn="just">
                        <a:spcAft>
                          <a:spcPts val="0"/>
                        </a:spcAft>
                        <a:buSzPts val="1100"/>
                        <a:buFont typeface="Calibri" panose="020F0502020204030204" pitchFamily="34" charset="0"/>
                        <a:buAutoNum type="arabicPeriod"/>
                      </a:pPr>
                      <a:r>
                        <a:rPr lang="es-ES" sz="1400" spc="0" dirty="0">
                          <a:effectLst/>
                          <a:highlight>
                            <a:srgbClr val="FFFF00"/>
                          </a:highlight>
                        </a:rPr>
                        <a:t>Legible</a:t>
                      </a:r>
                      <a:r>
                        <a:rPr lang="es-ES" sz="1400" spc="0" dirty="0">
                          <a:effectLst/>
                        </a:rPr>
                        <a:t>: hacer el contenido textual legible y comprensible.</a:t>
                      </a:r>
                      <a:endParaRPr lang="eu-ES" sz="1400" spc="0" dirty="0">
                        <a:effectLst/>
                      </a:endParaRPr>
                    </a:p>
                    <a:p>
                      <a:pPr marL="742950" marR="189230" lvl="1" indent="-285750" algn="just">
                        <a:spcAft>
                          <a:spcPts val="0"/>
                        </a:spcAft>
                        <a:buSzPts val="1100"/>
                        <a:buFont typeface="Calibri" panose="020F0502020204030204" pitchFamily="34" charset="0"/>
                        <a:buAutoNum type="arabicPeriod"/>
                      </a:pPr>
                      <a:r>
                        <a:rPr lang="es-ES" sz="1400" spc="0" dirty="0">
                          <a:effectLst/>
                          <a:highlight>
                            <a:srgbClr val="FFFF00"/>
                          </a:highlight>
                        </a:rPr>
                        <a:t>Predecible</a:t>
                      </a:r>
                      <a:r>
                        <a:rPr lang="es-ES" sz="1400" spc="0" dirty="0">
                          <a:effectLst/>
                        </a:rPr>
                        <a:t>: crear páginas Web cuya apariencia y operatividad sean predecibles.</a:t>
                      </a:r>
                      <a:endParaRPr lang="eu-ES" sz="1400" spc="0" dirty="0">
                        <a:effectLst/>
                      </a:endParaRPr>
                    </a:p>
                    <a:p>
                      <a:pPr marL="742950" marR="189230" lvl="1" indent="-285750" algn="just">
                        <a:spcAft>
                          <a:spcPts val="0"/>
                        </a:spcAft>
                        <a:buSzPts val="1100"/>
                        <a:buFont typeface="Calibri" panose="020F0502020204030204" pitchFamily="34" charset="0"/>
                        <a:buAutoNum type="arabicPeriod"/>
                      </a:pPr>
                      <a:r>
                        <a:rPr lang="es-ES" sz="1400" spc="0" dirty="0">
                          <a:effectLst/>
                          <a:highlight>
                            <a:srgbClr val="FFFF00"/>
                          </a:highlight>
                        </a:rPr>
                        <a:t>Ayuda</a:t>
                      </a:r>
                      <a:r>
                        <a:rPr lang="es-ES" sz="1400" spc="0" dirty="0">
                          <a:effectLst/>
                        </a:rPr>
                        <a:t>: ayudar a los usuarios a evitar y corregir errores.</a:t>
                      </a:r>
                      <a:endParaRPr lang="eu-ES" sz="1400" spc="0" dirty="0">
                        <a:effectLst/>
                        <a:latin typeface="Calibri" panose="020F0502020204030204" pitchFamily="34" charset="0"/>
                        <a:ea typeface="Calibri" panose="020F0502020204030204" pitchFamily="34" charset="0"/>
                        <a:cs typeface="Times New Roman" panose="02020603050405020304" pitchFamily="18" charset="0"/>
                      </a:endParaRPr>
                    </a:p>
                  </a:txBody>
                  <a:tcPr marL="54912" marR="54912" marT="0" marB="0" anchor="ctr"/>
                </a:tc>
                <a:extLst>
                  <a:ext uri="{0D108BD9-81ED-4DB2-BD59-A6C34878D82A}">
                    <a16:rowId xmlns:a16="http://schemas.microsoft.com/office/drawing/2014/main" xmlns="" val="10003"/>
                  </a:ext>
                </a:extLst>
              </a:tr>
              <a:tr h="491930">
                <a:tc>
                  <a:txBody>
                    <a:bodyPr/>
                    <a:lstStyle/>
                    <a:p>
                      <a:pPr algn="l">
                        <a:spcBef>
                          <a:spcPts val="670"/>
                        </a:spcBef>
                        <a:spcAft>
                          <a:spcPts val="0"/>
                        </a:spcAft>
                      </a:pPr>
                      <a:r>
                        <a:rPr lang="es-ES" sz="1400">
                          <a:effectLst/>
                        </a:rPr>
                        <a:t>Robustez</a:t>
                      </a:r>
                      <a:endParaRPr lang="eu-E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54912" marR="54912" marT="0" marB="0" anchor="ctr"/>
                </a:tc>
                <a:tc>
                  <a:txBody>
                    <a:bodyPr/>
                    <a:lstStyle/>
                    <a:p>
                      <a:pPr marL="742950" marR="189230" lvl="1" indent="-285750" algn="just">
                        <a:spcAft>
                          <a:spcPts val="0"/>
                        </a:spcAft>
                        <a:buSzPts val="1100"/>
                        <a:buFont typeface="Calibri" panose="020F0502020204030204" pitchFamily="34" charset="0"/>
                        <a:buAutoNum type="arabicPeriod"/>
                      </a:pPr>
                      <a:r>
                        <a:rPr lang="es-ES" sz="1400" spc="0" dirty="0">
                          <a:effectLst/>
                          <a:highlight>
                            <a:srgbClr val="FFFF00"/>
                          </a:highlight>
                        </a:rPr>
                        <a:t>Compatible</a:t>
                      </a:r>
                      <a:r>
                        <a:rPr lang="es-ES" sz="1400" spc="0" dirty="0">
                          <a:effectLst/>
                        </a:rPr>
                        <a:t>: maximizar la compatibilidad con agentes de usuarios actuales y futuros, incluyendo las tecnologías </a:t>
                      </a:r>
                      <a:r>
                        <a:rPr lang="es-ES" sz="1400" spc="0" dirty="0" err="1">
                          <a:effectLst/>
                        </a:rPr>
                        <a:t>asistivas</a:t>
                      </a:r>
                      <a:r>
                        <a:rPr lang="es-ES" sz="1400" spc="0" dirty="0">
                          <a:effectLst/>
                        </a:rPr>
                        <a:t>.</a:t>
                      </a:r>
                      <a:endParaRPr lang="eu-ES" sz="1400" spc="0" dirty="0">
                        <a:effectLst/>
                        <a:latin typeface="Calibri" panose="020F0502020204030204" pitchFamily="34" charset="0"/>
                        <a:ea typeface="Calibri" panose="020F0502020204030204" pitchFamily="34" charset="0"/>
                        <a:cs typeface="Times New Roman" panose="02020603050405020304" pitchFamily="18" charset="0"/>
                      </a:endParaRPr>
                    </a:p>
                  </a:txBody>
                  <a:tcPr marL="54912" marR="54912" marT="0" marB="0" anchor="ctr"/>
                </a:tc>
                <a:extLst>
                  <a:ext uri="{0D108BD9-81ED-4DB2-BD59-A6C34878D82A}">
                    <a16:rowId xmlns:a16="http://schemas.microsoft.com/office/drawing/2014/main" xmlns="" val="10004"/>
                  </a:ext>
                </a:extLst>
              </a:tr>
            </a:tbl>
          </a:graphicData>
        </a:graphic>
      </p:graphicFrame>
    </p:spTree>
    <p:extLst>
      <p:ext uri="{BB962C8B-B14F-4D97-AF65-F5344CB8AC3E}">
        <p14:creationId xmlns:p14="http://schemas.microsoft.com/office/powerpoint/2010/main" val="17431290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86519" y="281007"/>
            <a:ext cx="11850805" cy="1143000"/>
          </a:xfrm>
        </p:spPr>
        <p:txBody>
          <a:bodyPr>
            <a:normAutofit fontScale="90000"/>
          </a:bodyPr>
          <a:lstStyle/>
          <a:p>
            <a:r>
              <a:rPr lang="es-ES" b="1" cap="all" dirty="0"/>
              <a:t>CRITERIOS DE ÉXITO Y NIVELES DE CONFORMIDAD</a:t>
            </a:r>
            <a:endParaRPr lang="eu-ES" dirty="0"/>
          </a:p>
        </p:txBody>
      </p:sp>
      <p:sp>
        <p:nvSpPr>
          <p:cNvPr id="3" name="Marcador de contenido 2"/>
          <p:cNvSpPr>
            <a:spLocks noGrp="1"/>
          </p:cNvSpPr>
          <p:nvPr>
            <p:ph idx="1"/>
          </p:nvPr>
        </p:nvSpPr>
        <p:spPr/>
        <p:txBody>
          <a:bodyPr/>
          <a:lstStyle/>
          <a:p>
            <a:r>
              <a:rPr lang="es-ES" dirty="0"/>
              <a:t>Para cada pauta se proporcionan los </a:t>
            </a:r>
            <a:r>
              <a:rPr lang="es-ES" b="1" dirty="0"/>
              <a:t>criterios de conformidad</a:t>
            </a:r>
            <a:r>
              <a:rPr lang="es-ES" dirty="0"/>
              <a:t>. </a:t>
            </a:r>
            <a:endParaRPr lang="es-ES" dirty="0" smtClean="0"/>
          </a:p>
          <a:p>
            <a:pPr marL="0" indent="0">
              <a:buNone/>
            </a:pPr>
            <a:r>
              <a:rPr lang="eu-ES" dirty="0">
                <a:hlinkClick r:id="rId2"/>
              </a:rPr>
              <a:t>https://www.w3.org/WAI/WCAG21/quickref</a:t>
            </a:r>
            <a:r>
              <a:rPr lang="eu-ES" dirty="0" smtClean="0">
                <a:hlinkClick r:id="rId2"/>
              </a:rPr>
              <a:t>/</a:t>
            </a:r>
            <a:r>
              <a:rPr lang="eu-ES" dirty="0" smtClean="0"/>
              <a:t> </a:t>
            </a:r>
            <a:endParaRPr lang="eu-ES" dirty="0"/>
          </a:p>
          <a:p>
            <a:r>
              <a:rPr lang="es-ES" dirty="0"/>
              <a:t>Un criterio de conformidad es una afirmación comprobable que puede ser verdadera o falsa cuando se aplica a un contenido Web específico.</a:t>
            </a:r>
            <a:endParaRPr lang="eu-ES" dirty="0"/>
          </a:p>
          <a:p>
            <a:r>
              <a:rPr lang="es-ES" dirty="0"/>
              <a:t>Los criterios se clasifican en 3 niveles:</a:t>
            </a:r>
            <a:endParaRPr lang="eu-ES" dirty="0"/>
          </a:p>
          <a:p>
            <a:pPr lvl="1"/>
            <a:r>
              <a:rPr lang="es-ES" dirty="0"/>
              <a:t>Nivel A</a:t>
            </a:r>
            <a:endParaRPr lang="eu-ES" dirty="0"/>
          </a:p>
          <a:p>
            <a:pPr lvl="1"/>
            <a:r>
              <a:rPr lang="es-ES" dirty="0"/>
              <a:t>Nivel AA</a:t>
            </a:r>
            <a:endParaRPr lang="eu-ES" dirty="0"/>
          </a:p>
          <a:p>
            <a:pPr lvl="1"/>
            <a:r>
              <a:rPr lang="es-ES" dirty="0"/>
              <a:t>Nivel AAA</a:t>
            </a:r>
            <a:endParaRPr lang="eu-ES" dirty="0"/>
          </a:p>
          <a:p>
            <a:endParaRPr lang="eu-ES" dirty="0"/>
          </a:p>
        </p:txBody>
      </p:sp>
    </p:spTree>
    <p:extLst>
      <p:ext uri="{BB962C8B-B14F-4D97-AF65-F5344CB8AC3E}">
        <p14:creationId xmlns:p14="http://schemas.microsoft.com/office/powerpoint/2010/main" val="733822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45577" y="109182"/>
            <a:ext cx="10972800" cy="781476"/>
          </a:xfrm>
        </p:spPr>
        <p:txBody>
          <a:bodyPr>
            <a:normAutofit/>
          </a:bodyPr>
          <a:lstStyle/>
          <a:p>
            <a:r>
              <a:rPr lang="es-ES" sz="4500" b="1" cap="all" dirty="0"/>
              <a:t>TÉCNICAS DE ACCESIBILIDAD WEB</a:t>
            </a:r>
            <a:endParaRPr lang="eu-ES" sz="4500" b="1" cap="all" dirty="0"/>
          </a:p>
        </p:txBody>
      </p:sp>
      <p:sp>
        <p:nvSpPr>
          <p:cNvPr id="3" name="Marcador de contenido 2"/>
          <p:cNvSpPr>
            <a:spLocks noGrp="1"/>
          </p:cNvSpPr>
          <p:nvPr>
            <p:ph idx="1"/>
          </p:nvPr>
        </p:nvSpPr>
        <p:spPr>
          <a:xfrm>
            <a:off x="287481" y="1009934"/>
            <a:ext cx="11682846" cy="5723375"/>
          </a:xfrm>
        </p:spPr>
        <p:txBody>
          <a:bodyPr>
            <a:normAutofit fontScale="92500" lnSpcReduction="10000"/>
          </a:bodyPr>
          <a:lstStyle/>
          <a:p>
            <a:pPr marL="0" indent="0">
              <a:buNone/>
            </a:pPr>
            <a:r>
              <a:rPr lang="es-ES" dirty="0"/>
              <a:t>Para cada una de las pautas y criterios de éxito, se recomienda una amplia variedad de técnicas las cuales disponen de procedimientos de prueba que nos van a decir si el criterio se cumple o no.</a:t>
            </a:r>
          </a:p>
          <a:p>
            <a:pPr marL="0" indent="0">
              <a:buNone/>
            </a:pPr>
            <a:endParaRPr lang="eu-ES" dirty="0"/>
          </a:p>
          <a:p>
            <a:r>
              <a:rPr lang="es-ES" dirty="0"/>
              <a:t>Las técnicas son informativas, no normativas, y se agrupan en dos categorías:</a:t>
            </a:r>
            <a:endParaRPr lang="eu-ES" dirty="0"/>
          </a:p>
          <a:p>
            <a:pPr lvl="1"/>
            <a:r>
              <a:rPr lang="es-ES" b="1" dirty="0"/>
              <a:t>Técnicas </a:t>
            </a:r>
            <a:r>
              <a:rPr lang="es-ES" dirty="0"/>
              <a:t>que son </a:t>
            </a:r>
            <a:r>
              <a:rPr lang="es-ES" b="1" dirty="0"/>
              <a:t>suficientes </a:t>
            </a:r>
            <a:r>
              <a:rPr lang="es-ES" dirty="0"/>
              <a:t>para satisfacer los criterios de éxito. La mayoría de los criterios de éxito tienen asociada una lista de técnicas suficientes.</a:t>
            </a:r>
            <a:endParaRPr lang="eu-ES" dirty="0"/>
          </a:p>
          <a:p>
            <a:pPr lvl="1"/>
            <a:r>
              <a:rPr lang="es-ES" b="1" dirty="0"/>
              <a:t>Técnicas </a:t>
            </a:r>
            <a:r>
              <a:rPr lang="es-ES" dirty="0"/>
              <a:t>que son </a:t>
            </a:r>
            <a:r>
              <a:rPr lang="es-ES" b="1" dirty="0"/>
              <a:t>aconsejables</a:t>
            </a:r>
            <a:r>
              <a:rPr lang="es-ES" dirty="0"/>
              <a:t>. Las técnicas aconsejables van más allá de los requisitos de cada criterio de éxito individual y permiten a los autores afrontar mejor las pautas. También tienen una serie de técnicas de asesoramiento que pueden mejorar la accesibilidad, pero no se califican como técnicas suficientes por no ser suficientes para cumplir todos los requisitos de los criterios de éxito, no ser comprobables, y/o por ser técnicas buenas y eficaces en algunas circunstancias, pero no en otras.</a:t>
            </a:r>
          </a:p>
          <a:p>
            <a:pPr lvl="1"/>
            <a:endParaRPr lang="eu-ES" dirty="0"/>
          </a:p>
          <a:p>
            <a:r>
              <a:rPr lang="es-ES" dirty="0"/>
              <a:t>Los </a:t>
            </a:r>
            <a:r>
              <a:rPr lang="es-ES" b="1" dirty="0"/>
              <a:t>errores</a:t>
            </a:r>
            <a:r>
              <a:rPr lang="es-ES" dirty="0"/>
              <a:t> documentados por las WCAG2.1 son prácticas que dificultan o impiden la accesibilidad de la </a:t>
            </a:r>
            <a:r>
              <a:rPr lang="es-ES" dirty="0" smtClean="0"/>
              <a:t>página.</a:t>
            </a:r>
            <a:endParaRPr lang="eu-ES" dirty="0"/>
          </a:p>
          <a:p>
            <a:endParaRPr lang="eu-ES" dirty="0"/>
          </a:p>
        </p:txBody>
      </p:sp>
    </p:spTree>
    <p:extLst>
      <p:ext uri="{BB962C8B-B14F-4D97-AF65-F5344CB8AC3E}">
        <p14:creationId xmlns:p14="http://schemas.microsoft.com/office/powerpoint/2010/main" val="24268840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71377" y="1171921"/>
            <a:ext cx="10972800" cy="1143000"/>
          </a:xfrm>
        </p:spPr>
        <p:txBody>
          <a:bodyPr>
            <a:normAutofit fontScale="90000"/>
          </a:bodyPr>
          <a:lstStyle/>
          <a:p>
            <a:r>
              <a:rPr lang="es-ES" dirty="0"/>
              <a:t>WCAG 3.0: las futuras pautas de accesibilidad web</a:t>
            </a:r>
            <a:endParaRPr lang="eu-ES" dirty="0"/>
          </a:p>
        </p:txBody>
      </p:sp>
      <p:sp>
        <p:nvSpPr>
          <p:cNvPr id="3" name="Marcador de contenido 2"/>
          <p:cNvSpPr>
            <a:spLocks noGrp="1"/>
          </p:cNvSpPr>
          <p:nvPr>
            <p:ph idx="1"/>
          </p:nvPr>
        </p:nvSpPr>
        <p:spPr>
          <a:xfrm>
            <a:off x="471377" y="2412740"/>
            <a:ext cx="10972800" cy="4389120"/>
          </a:xfrm>
        </p:spPr>
        <p:txBody>
          <a:bodyPr/>
          <a:lstStyle/>
          <a:p>
            <a:r>
              <a:rPr lang="es-ES" dirty="0"/>
              <a:t>Actualmente WCAG 2.1 </a:t>
            </a:r>
            <a:r>
              <a:rPr lang="es-ES" dirty="0">
                <a:sym typeface="Wingdings" panose="05000000000000000000" pitchFamily="2" charset="2"/>
              </a:rPr>
              <a:t></a:t>
            </a:r>
            <a:r>
              <a:rPr lang="es-ES" dirty="0"/>
              <a:t> En borrador WCAG 2.2 </a:t>
            </a:r>
            <a:r>
              <a:rPr lang="es-ES" dirty="0" smtClean="0"/>
              <a:t>(Año 2023)</a:t>
            </a:r>
            <a:endParaRPr lang="eu-ES" dirty="0"/>
          </a:p>
          <a:p>
            <a:pPr lvl="0"/>
            <a:r>
              <a:rPr lang="es-ES" dirty="0"/>
              <a:t>Niveles A, AA AAA</a:t>
            </a:r>
            <a:r>
              <a:rPr lang="es-ES" dirty="0">
                <a:sym typeface="Wingdings" panose="05000000000000000000" pitchFamily="2" charset="2"/>
              </a:rPr>
              <a:t></a:t>
            </a:r>
            <a:r>
              <a:rPr lang="es-ES" dirty="0"/>
              <a:t> broce, plata y oro</a:t>
            </a:r>
            <a:endParaRPr lang="eu-ES" dirty="0"/>
          </a:p>
          <a:p>
            <a:pPr lvl="0"/>
            <a:r>
              <a:rPr lang="es-ES" dirty="0"/>
              <a:t>Evaluación más exhaustiva y menos rígida </a:t>
            </a:r>
            <a:endParaRPr lang="eu-ES" dirty="0"/>
          </a:p>
          <a:p>
            <a:pPr lvl="0"/>
            <a:r>
              <a:rPr lang="es-ES" dirty="0"/>
              <a:t>Nuevos niveles de calificación: </a:t>
            </a:r>
            <a:r>
              <a:rPr lang="es-ES" dirty="0" smtClean="0"/>
              <a:t>calificación </a:t>
            </a:r>
            <a:r>
              <a:rPr lang="es-ES" dirty="0"/>
              <a:t>de 0-4, no cometer errores críticos y aprobar al menos el 50% de los test.</a:t>
            </a:r>
            <a:endParaRPr lang="eu-ES" dirty="0"/>
          </a:p>
          <a:p>
            <a:pPr marL="0" indent="0">
              <a:buNone/>
            </a:pPr>
            <a:endParaRPr lang="eu-ES" dirty="0"/>
          </a:p>
        </p:txBody>
      </p:sp>
    </p:spTree>
    <p:extLst>
      <p:ext uri="{BB962C8B-B14F-4D97-AF65-F5344CB8AC3E}">
        <p14:creationId xmlns:p14="http://schemas.microsoft.com/office/powerpoint/2010/main" val="190449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04883" y="253712"/>
            <a:ext cx="11659737" cy="1143000"/>
          </a:xfrm>
        </p:spPr>
        <p:txBody>
          <a:bodyPr>
            <a:normAutofit/>
          </a:bodyPr>
          <a:lstStyle/>
          <a:p>
            <a:r>
              <a:rPr lang="es-ES" b="1" cap="all" dirty="0"/>
              <a:t>LOS 5 </a:t>
            </a:r>
            <a:r>
              <a:rPr lang="es-ES" b="1" cap="all" dirty="0" smtClean="0"/>
              <a:t>requisitos para web accesible</a:t>
            </a:r>
            <a:endParaRPr lang="eu-ES" dirty="0"/>
          </a:p>
        </p:txBody>
      </p:sp>
      <p:sp>
        <p:nvSpPr>
          <p:cNvPr id="3" name="Marcador de contenido 2"/>
          <p:cNvSpPr>
            <a:spLocks noGrp="1"/>
          </p:cNvSpPr>
          <p:nvPr>
            <p:ph idx="1"/>
          </p:nvPr>
        </p:nvSpPr>
        <p:spPr/>
        <p:txBody>
          <a:bodyPr/>
          <a:lstStyle/>
          <a:p>
            <a:pPr lvl="0"/>
            <a:r>
              <a:rPr lang="es-ES" dirty="0"/>
              <a:t>Alcanzar uno de los niveles de conformidad: A, AA o AAA</a:t>
            </a:r>
            <a:endParaRPr lang="eu-ES" dirty="0"/>
          </a:p>
          <a:p>
            <a:pPr lvl="0"/>
            <a:r>
              <a:rPr lang="es-ES" dirty="0"/>
              <a:t>Aplicar a una web en su conjunto: contenidos, vídeos, imágenes, versión alternativa accesible,….</a:t>
            </a:r>
            <a:endParaRPr lang="eu-ES" dirty="0"/>
          </a:p>
          <a:p>
            <a:pPr lvl="0"/>
            <a:r>
              <a:rPr lang="es-ES" dirty="0"/>
              <a:t>Si hay procesos, al proceso completo</a:t>
            </a:r>
            <a:endParaRPr lang="eu-ES" dirty="0"/>
          </a:p>
          <a:p>
            <a:pPr lvl="0"/>
            <a:r>
              <a:rPr lang="es-ES" dirty="0"/>
              <a:t>Tecnologías compatibles con la accesibilidad: botones, listas,…. </a:t>
            </a:r>
            <a:endParaRPr lang="eu-ES" dirty="0"/>
          </a:p>
          <a:p>
            <a:pPr lvl="0"/>
            <a:r>
              <a:rPr lang="es-ES" dirty="0"/>
              <a:t>No tener interferencias: sonido, foco del teclado, posibilidad de pausar videos y animaciones con menos de 3 destellos.</a:t>
            </a:r>
            <a:endParaRPr lang="eu-ES" dirty="0"/>
          </a:p>
          <a:p>
            <a:pPr marL="0" indent="0">
              <a:buNone/>
            </a:pPr>
            <a:endParaRPr lang="eu-ES" dirty="0"/>
          </a:p>
        </p:txBody>
      </p:sp>
    </p:spTree>
    <p:extLst>
      <p:ext uri="{BB962C8B-B14F-4D97-AF65-F5344CB8AC3E}">
        <p14:creationId xmlns:p14="http://schemas.microsoft.com/office/powerpoint/2010/main" val="13518925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31700" y="0"/>
            <a:ext cx="10972800" cy="1143000"/>
          </a:xfrm>
        </p:spPr>
        <p:txBody>
          <a:bodyPr>
            <a:normAutofit/>
          </a:bodyPr>
          <a:lstStyle/>
          <a:p>
            <a:pPr lvl="0"/>
            <a:r>
              <a:rPr lang="es-ES" dirty="0"/>
              <a:t>Evaluar la accesibilidad</a:t>
            </a:r>
            <a:endParaRPr lang="eu-ES" dirty="0"/>
          </a:p>
        </p:txBody>
      </p:sp>
      <p:pic>
        <p:nvPicPr>
          <p:cNvPr id="4" name="Marcador de contenido 3"/>
          <p:cNvPicPr>
            <a:picLocks noGrp="1"/>
          </p:cNvPicPr>
          <p:nvPr>
            <p:ph idx="1"/>
          </p:nvPr>
        </p:nvPicPr>
        <p:blipFill>
          <a:blip r:embed="rId3"/>
          <a:stretch>
            <a:fillRect/>
          </a:stretch>
        </p:blipFill>
        <p:spPr>
          <a:xfrm>
            <a:off x="89275" y="1846980"/>
            <a:ext cx="6497545" cy="3554252"/>
          </a:xfrm>
          <a:prstGeom prst="rect">
            <a:avLst/>
          </a:prstGeom>
        </p:spPr>
      </p:pic>
      <p:sp>
        <p:nvSpPr>
          <p:cNvPr id="12" name="CuadroTexto 11"/>
          <p:cNvSpPr txBox="1"/>
          <p:nvPr/>
        </p:nvSpPr>
        <p:spPr>
          <a:xfrm>
            <a:off x="6000970" y="1182553"/>
            <a:ext cx="5969184" cy="5355312"/>
          </a:xfrm>
          <a:prstGeom prst="rect">
            <a:avLst/>
          </a:prstGeom>
          <a:noFill/>
        </p:spPr>
        <p:txBody>
          <a:bodyPr wrap="square" rtlCol="0">
            <a:spAutoFit/>
          </a:bodyPr>
          <a:lstStyle/>
          <a:p>
            <a:pPr marL="800100" lvl="1" indent="-342900">
              <a:buFont typeface="+mj-lt"/>
              <a:buAutoNum type="arabicPeriod"/>
            </a:pPr>
            <a:r>
              <a:rPr lang="es-ES" dirty="0"/>
              <a:t>Alcance: A, AA o AAA</a:t>
            </a:r>
            <a:endParaRPr lang="eu-ES" dirty="0"/>
          </a:p>
          <a:p>
            <a:pPr marL="800100" lvl="1" indent="-342900">
              <a:buFont typeface="+mj-lt"/>
              <a:buAutoNum type="arabicPeriod"/>
            </a:pPr>
            <a:endParaRPr lang="es-ES" dirty="0"/>
          </a:p>
          <a:p>
            <a:pPr marL="800100" lvl="1" indent="-342900">
              <a:buFont typeface="+mj-lt"/>
              <a:buAutoNum type="arabicPeriod"/>
            </a:pPr>
            <a:r>
              <a:rPr lang="es-ES" dirty="0"/>
              <a:t>Explorar el sitio: Identificar relevancias</a:t>
            </a:r>
            <a:endParaRPr lang="eu-ES" dirty="0"/>
          </a:p>
          <a:p>
            <a:pPr marL="800100" lvl="1" indent="-342900">
              <a:buFont typeface="+mj-lt"/>
              <a:buAutoNum type="arabicPeriod"/>
            </a:pPr>
            <a:endParaRPr lang="es-ES" dirty="0"/>
          </a:p>
          <a:p>
            <a:pPr marL="800100" lvl="1" indent="-342900">
              <a:buFont typeface="+mj-lt"/>
              <a:buAutoNum type="arabicPeriod"/>
            </a:pPr>
            <a:r>
              <a:rPr lang="es-ES" dirty="0"/>
              <a:t>Selección de una muestra</a:t>
            </a:r>
            <a:endParaRPr lang="eu-ES" dirty="0"/>
          </a:p>
          <a:p>
            <a:pPr marL="800100" lvl="1" indent="-342900">
              <a:buFont typeface="+mj-lt"/>
              <a:buAutoNum type="arabicPeriod"/>
            </a:pPr>
            <a:endParaRPr lang="es-ES" dirty="0"/>
          </a:p>
          <a:p>
            <a:pPr marL="800100" lvl="1" indent="-342900">
              <a:buFont typeface="+mj-lt"/>
              <a:buAutoNum type="arabicPeriod"/>
            </a:pPr>
            <a:r>
              <a:rPr lang="es-ES" dirty="0"/>
              <a:t>Auditar: Evaluar páginas en distintos navegadores y distintas configuraciones</a:t>
            </a:r>
          </a:p>
          <a:p>
            <a:pPr marL="1257300" lvl="2" indent="-342900">
              <a:buFont typeface="+mj-lt"/>
              <a:buAutoNum type="arabicPeriod"/>
            </a:pPr>
            <a:r>
              <a:rPr lang="es-ES" dirty="0"/>
              <a:t>Usar navegador en modo texto o voz.</a:t>
            </a:r>
            <a:endParaRPr lang="eu-ES" dirty="0"/>
          </a:p>
          <a:p>
            <a:pPr marL="1257300" lvl="2" indent="-342900">
              <a:buFont typeface="+mj-lt"/>
              <a:buAutoNum type="arabicPeriod"/>
            </a:pPr>
            <a:r>
              <a:rPr lang="es-ES" dirty="0"/>
              <a:t>Herramienta de evaluación:</a:t>
            </a:r>
            <a:endParaRPr lang="eu-ES" dirty="0"/>
          </a:p>
          <a:p>
            <a:pPr marL="1714500" lvl="3" indent="-342900">
              <a:buFont typeface="+mj-lt"/>
              <a:buAutoNum type="arabicPeriod"/>
            </a:pPr>
            <a:r>
              <a:rPr lang="es-ES" dirty="0"/>
              <a:t>Repasar </a:t>
            </a:r>
            <a:r>
              <a:rPr lang="es-ES" dirty="0" err="1"/>
              <a:t>checklist</a:t>
            </a:r>
            <a:endParaRPr lang="es-ES" dirty="0"/>
          </a:p>
          <a:p>
            <a:pPr marL="1714500" lvl="3" indent="-342900">
              <a:buFont typeface="+mj-lt"/>
              <a:buAutoNum type="arabicPeriod"/>
            </a:pPr>
            <a:endParaRPr lang="es-ES" dirty="0"/>
          </a:p>
          <a:p>
            <a:pPr marL="1714500" lvl="3" indent="-342900">
              <a:buFont typeface="+mj-lt"/>
              <a:buAutoNum type="arabicPeriod"/>
            </a:pPr>
            <a:r>
              <a:rPr lang="es-ES" dirty="0"/>
              <a:t>Herramientas online</a:t>
            </a:r>
          </a:p>
          <a:p>
            <a:pPr marL="1714500" lvl="3" indent="-342900">
              <a:buFont typeface="+mj-lt"/>
              <a:buAutoNum type="arabicPeriod"/>
            </a:pPr>
            <a:endParaRPr lang="es-ES" dirty="0"/>
          </a:p>
          <a:p>
            <a:pPr marL="1714500" lvl="3" indent="-342900">
              <a:buFont typeface="+mj-lt"/>
              <a:buAutoNum type="arabicPeriod"/>
            </a:pPr>
            <a:r>
              <a:rPr lang="es-ES" dirty="0"/>
              <a:t>Extensiones de </a:t>
            </a:r>
            <a:r>
              <a:rPr lang="es-ES" dirty="0" smtClean="0"/>
              <a:t>navegadores  </a:t>
            </a:r>
            <a:endParaRPr lang="es-ES" dirty="0"/>
          </a:p>
          <a:p>
            <a:pPr marL="800100" lvl="1" indent="-342900">
              <a:buFont typeface="+mj-lt"/>
              <a:buAutoNum type="arabicPeriod"/>
            </a:pPr>
            <a:endParaRPr lang="es-ES" dirty="0"/>
          </a:p>
          <a:p>
            <a:pPr marL="800100" lvl="1" indent="-342900">
              <a:buFont typeface="+mj-lt"/>
              <a:buAutoNum type="arabicPeriod"/>
            </a:pPr>
            <a:r>
              <a:rPr lang="es-ES" dirty="0"/>
              <a:t>Resumen de los resultados.</a:t>
            </a:r>
            <a:endParaRPr lang="eu-ES" dirty="0"/>
          </a:p>
          <a:p>
            <a:pPr marL="800100" lvl="1" indent="-342900">
              <a:buFont typeface="+mj-lt"/>
              <a:buAutoNum type="arabicPeriod"/>
            </a:pPr>
            <a:endParaRPr lang="es-ES" dirty="0"/>
          </a:p>
          <a:p>
            <a:pPr marL="800100" lvl="1" indent="-342900">
              <a:buFont typeface="+mj-lt"/>
              <a:buAutoNum type="arabicPeriod"/>
            </a:pPr>
            <a:r>
              <a:rPr lang="es-ES" dirty="0"/>
              <a:t>Declarar la conformidad</a:t>
            </a:r>
            <a:endParaRPr lang="eu-ES" dirty="0"/>
          </a:p>
        </p:txBody>
      </p:sp>
      <p:sp>
        <p:nvSpPr>
          <p:cNvPr id="13" name="Rectangle 8"/>
          <p:cNvSpPr>
            <a:spLocks noChangeArrowheads="1"/>
          </p:cNvSpPr>
          <p:nvPr/>
        </p:nvSpPr>
        <p:spPr bwMode="auto">
          <a:xfrm>
            <a:off x="7347097" y="4264599"/>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u-ES"/>
          </a:p>
        </p:txBody>
      </p:sp>
      <p:graphicFrame>
        <p:nvGraphicFramePr>
          <p:cNvPr id="14" name="Objeto 13"/>
          <p:cNvGraphicFramePr>
            <a:graphicFrameLocks noChangeAspect="1"/>
          </p:cNvGraphicFramePr>
          <p:nvPr>
            <p:extLst>
              <p:ext uri="{D42A27DB-BD31-4B8C-83A1-F6EECF244321}">
                <p14:modId xmlns:p14="http://schemas.microsoft.com/office/powerpoint/2010/main" val="3798156386"/>
              </p:ext>
            </p:extLst>
          </p:nvPr>
        </p:nvGraphicFramePr>
        <p:xfrm>
          <a:off x="9671472" y="3950274"/>
          <a:ext cx="981075" cy="628649"/>
        </p:xfrm>
        <a:graphic>
          <a:graphicData uri="http://schemas.openxmlformats.org/presentationml/2006/ole">
            <mc:AlternateContent xmlns:mc="http://schemas.openxmlformats.org/markup-compatibility/2006">
              <mc:Choice xmlns:v="urn:schemas-microsoft-com:vml" Requires="v">
                <p:oleObj spid="_x0000_s1044" name="Documento" showAsIcon="1" r:id="rId5" imgW="1110240" imgH="718560" progId="Word.Document.12">
                  <p:embed/>
                </p:oleObj>
              </mc:Choice>
              <mc:Fallback>
                <p:oleObj name="Documento" showAsIcon="1" r:id="rId5" imgW="1110240" imgH="718560" progId="Word.Document.12">
                  <p:embed/>
                  <p:pic>
                    <p:nvPicPr>
                      <p:cNvPr id="0" name="Object 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671472" y="3950274"/>
                        <a:ext cx="981075" cy="628649"/>
                      </a:xfrm>
                      <a:prstGeom prst="rect">
                        <a:avLst/>
                      </a:prstGeom>
                      <a:noFill/>
                    </p:spPr>
                  </p:pic>
                </p:oleObj>
              </mc:Fallback>
            </mc:AlternateContent>
          </a:graphicData>
        </a:graphic>
      </p:graphicFrame>
      <p:sp>
        <p:nvSpPr>
          <p:cNvPr id="15" name="Rectangle 10"/>
          <p:cNvSpPr>
            <a:spLocks noChangeArrowheads="1"/>
          </p:cNvSpPr>
          <p:nvPr/>
        </p:nvSpPr>
        <p:spPr bwMode="auto">
          <a:xfrm>
            <a:off x="9643730" y="3803761"/>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u-ES"/>
          </a:p>
        </p:txBody>
      </p:sp>
      <p:graphicFrame>
        <p:nvGraphicFramePr>
          <p:cNvPr id="16" name="Objeto 15"/>
          <p:cNvGraphicFramePr>
            <a:graphicFrameLocks noChangeAspect="1"/>
          </p:cNvGraphicFramePr>
          <p:nvPr>
            <p:extLst>
              <p:ext uri="{D42A27DB-BD31-4B8C-83A1-F6EECF244321}">
                <p14:modId xmlns:p14="http://schemas.microsoft.com/office/powerpoint/2010/main" val="1771076333"/>
              </p:ext>
            </p:extLst>
          </p:nvPr>
        </p:nvGraphicFramePr>
        <p:xfrm>
          <a:off x="10713962" y="3835586"/>
          <a:ext cx="981075" cy="628650"/>
        </p:xfrm>
        <a:graphic>
          <a:graphicData uri="http://schemas.openxmlformats.org/presentationml/2006/ole">
            <mc:AlternateContent xmlns:mc="http://schemas.openxmlformats.org/markup-compatibility/2006">
              <mc:Choice xmlns:v="urn:schemas-microsoft-com:vml" Requires="v">
                <p:oleObj spid="_x0000_s1045" name="Hoja de cálculo" showAsIcon="1" r:id="rId8" imgW="981720" imgH="628560" progId="Excel.Sheet.12">
                  <p:embed/>
                </p:oleObj>
              </mc:Choice>
              <mc:Fallback>
                <p:oleObj name="Hoja de cálculo" showAsIcon="1" r:id="rId8" imgW="981720" imgH="628560" progId="Excel.Sheet.12">
                  <p:embed/>
                  <p:pic>
                    <p:nvPicPr>
                      <p:cNvPr id="0" name="Object 9"/>
                      <p:cNvPicPr>
                        <a:picLocks noChangeAspect="1" noChangeArrowheads="1"/>
                      </p:cNvPicPr>
                      <p:nvPr/>
                    </p:nvPicPr>
                    <p:blipFill>
                      <a:blip r:embed="rId9"/>
                      <a:srcRect/>
                      <a:stretch>
                        <a:fillRect/>
                      </a:stretch>
                    </p:blipFill>
                    <p:spPr bwMode="auto">
                      <a:xfrm>
                        <a:off x="10713962" y="3835586"/>
                        <a:ext cx="981075" cy="6286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pic>
        <p:nvPicPr>
          <p:cNvPr id="18" name="Imagen 17"/>
          <p:cNvPicPr/>
          <p:nvPr/>
        </p:nvPicPr>
        <p:blipFill>
          <a:blip r:embed="rId10"/>
          <a:stretch>
            <a:fillRect/>
          </a:stretch>
        </p:blipFill>
        <p:spPr>
          <a:xfrm>
            <a:off x="8809318" y="6392001"/>
            <a:ext cx="3265170" cy="457200"/>
          </a:xfrm>
          <a:prstGeom prst="rect">
            <a:avLst/>
          </a:prstGeom>
        </p:spPr>
      </p:pic>
      <p:graphicFrame>
        <p:nvGraphicFramePr>
          <p:cNvPr id="3" name="2 Objeto"/>
          <p:cNvGraphicFramePr>
            <a:graphicFrameLocks noChangeAspect="1"/>
          </p:cNvGraphicFramePr>
          <p:nvPr>
            <p:extLst>
              <p:ext uri="{D42A27DB-BD31-4B8C-83A1-F6EECF244321}">
                <p14:modId xmlns:p14="http://schemas.microsoft.com/office/powerpoint/2010/main" val="499456997"/>
              </p:ext>
            </p:extLst>
          </p:nvPr>
        </p:nvGraphicFramePr>
        <p:xfrm>
          <a:off x="10838597" y="4693029"/>
          <a:ext cx="914400" cy="771525"/>
        </p:xfrm>
        <a:graphic>
          <a:graphicData uri="http://schemas.openxmlformats.org/presentationml/2006/ole">
            <mc:AlternateContent xmlns:mc="http://schemas.openxmlformats.org/markup-compatibility/2006">
              <mc:Choice xmlns:v="urn:schemas-microsoft-com:vml" Requires="v">
                <p:oleObj spid="_x0000_s1046" name="Documento" showAsIcon="1" r:id="rId11" imgW="914400" imgH="771480" progId="Word.Document.12">
                  <p:embed/>
                </p:oleObj>
              </mc:Choice>
              <mc:Fallback>
                <p:oleObj name="Documento" showAsIcon="1" r:id="rId11" imgW="914400" imgH="771480" progId="Word.Document.12">
                  <p:embed/>
                  <p:pic>
                    <p:nvPicPr>
                      <p:cNvPr id="0" name=""/>
                      <p:cNvPicPr/>
                      <p:nvPr/>
                    </p:nvPicPr>
                    <p:blipFill>
                      <a:blip r:embed="rId12"/>
                      <a:stretch>
                        <a:fillRect/>
                      </a:stretch>
                    </p:blipFill>
                    <p:spPr>
                      <a:xfrm>
                        <a:off x="10838597" y="4693029"/>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294482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77091" y="444315"/>
            <a:ext cx="10972800" cy="1143000"/>
          </a:xfrm>
        </p:spPr>
        <p:txBody>
          <a:bodyPr>
            <a:normAutofit/>
          </a:bodyPr>
          <a:lstStyle/>
          <a:p>
            <a:pPr lvl="0"/>
            <a:r>
              <a:rPr lang="es-ES" dirty="0"/>
              <a:t>Elementos problemáticos</a:t>
            </a:r>
            <a:endParaRPr lang="eu-ES" dirty="0"/>
          </a:p>
        </p:txBody>
      </p:sp>
      <p:pic>
        <p:nvPicPr>
          <p:cNvPr id="4" name="Marcador de contenido 3" descr="http://desarrolloweb.dlsi.ua.es/cursos/2012/introduction-web-accessibility/images/most-problematic-items.png"/>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2552762" y="1771390"/>
            <a:ext cx="6099918" cy="4697649"/>
          </a:xfrm>
          <a:prstGeom prst="rect">
            <a:avLst/>
          </a:prstGeom>
          <a:noFill/>
          <a:ln>
            <a:solidFill>
              <a:schemeClr val="accent1"/>
            </a:solidFill>
          </a:ln>
        </p:spPr>
      </p:pic>
    </p:spTree>
    <p:extLst>
      <p:ext uri="{BB962C8B-B14F-4D97-AF65-F5344CB8AC3E}">
        <p14:creationId xmlns:p14="http://schemas.microsoft.com/office/powerpoint/2010/main" val="23030231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descr="Brecha digital afectó a 15% de los establecimientos regionales">
            <a:extLst>
              <a:ext uri="{FF2B5EF4-FFF2-40B4-BE49-F238E27FC236}">
                <a16:creationId xmlns:a16="http://schemas.microsoft.com/office/drawing/2014/main" xmlns="" id="{B20DF861-FB63-4535-BF12-4AAFDDCED6D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7339"/>
          <a:stretch/>
        </p:blipFill>
        <p:spPr bwMode="auto">
          <a:xfrm>
            <a:off x="9100778" y="3580968"/>
            <a:ext cx="2890331" cy="1469013"/>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a:extLst>
              <a:ext uri="{FF2B5EF4-FFF2-40B4-BE49-F238E27FC236}">
                <a16:creationId xmlns:a16="http://schemas.microsoft.com/office/drawing/2014/main" xmlns="" id="{C6F19E3F-D625-4962-A9DC-5BAEA2FE6C22}"/>
              </a:ext>
            </a:extLst>
          </p:cNvPr>
          <p:cNvSpPr txBox="1"/>
          <p:nvPr/>
        </p:nvSpPr>
        <p:spPr>
          <a:xfrm>
            <a:off x="101600" y="1137342"/>
            <a:ext cx="11988800" cy="5078313"/>
          </a:xfrm>
          <a:prstGeom prst="rect">
            <a:avLst/>
          </a:prstGeom>
          <a:noFill/>
        </p:spPr>
        <p:txBody>
          <a:bodyPr wrap="square">
            <a:spAutoFit/>
          </a:bodyPr>
          <a:lstStyle/>
          <a:p>
            <a:r>
              <a:rPr lang="es-ES" dirty="0"/>
              <a:t>¿Qué cosas podemos hacer a través de internet?</a:t>
            </a:r>
          </a:p>
          <a:p>
            <a:endParaRPr lang="es-ES" dirty="0"/>
          </a:p>
          <a:p>
            <a:r>
              <a:rPr lang="es-ES" dirty="0"/>
              <a:t>Sirve para…</a:t>
            </a:r>
          </a:p>
          <a:p>
            <a:r>
              <a:rPr lang="es-ES" dirty="0"/>
              <a:t>✔ La educación </a:t>
            </a:r>
          </a:p>
          <a:p>
            <a:r>
              <a:rPr lang="es-ES" dirty="0"/>
              <a:t>✔ El empleo</a:t>
            </a:r>
          </a:p>
          <a:p>
            <a:r>
              <a:rPr lang="es-ES" dirty="0"/>
              <a:t>✔ Trámites de servicios públicos</a:t>
            </a:r>
          </a:p>
          <a:p>
            <a:r>
              <a:rPr lang="es-ES" dirty="0"/>
              <a:t>✔ Hacer compras</a:t>
            </a:r>
          </a:p>
          <a:p>
            <a:r>
              <a:rPr lang="es-ES" dirty="0"/>
              <a:t>✔ Para temas de salud</a:t>
            </a:r>
          </a:p>
          <a:p>
            <a:r>
              <a:rPr lang="es-ES" dirty="0"/>
              <a:t>✔ Relaciones sociales y el ocio</a:t>
            </a:r>
          </a:p>
          <a:p>
            <a:r>
              <a:rPr lang="es-ES" dirty="0"/>
              <a:t>✔ y … para muchos otros temas</a:t>
            </a:r>
          </a:p>
          <a:p>
            <a:endParaRPr lang="es-ES" dirty="0"/>
          </a:p>
          <a:p>
            <a:endParaRPr lang="es-ES" dirty="0"/>
          </a:p>
          <a:p>
            <a:r>
              <a:rPr lang="es-ES" dirty="0"/>
              <a:t>¿Todas las personas tienen acceso a las tecnologías?</a:t>
            </a:r>
          </a:p>
          <a:p>
            <a:endParaRPr lang="es-ES" dirty="0"/>
          </a:p>
          <a:p>
            <a:r>
              <a:rPr lang="es-ES" b="1" dirty="0"/>
              <a:t>Brecha digital:</a:t>
            </a:r>
            <a:r>
              <a:rPr lang="es-ES" dirty="0"/>
              <a:t> Es la desigualdad que existe entre personas para acceder a internet y a las tecnologías.</a:t>
            </a:r>
          </a:p>
          <a:p>
            <a:r>
              <a:rPr lang="es-ES" dirty="0"/>
              <a:t>Puede haber brecha digital de acceso y brecha digital de uso</a:t>
            </a:r>
          </a:p>
          <a:p>
            <a:endParaRPr lang="es-ES" dirty="0"/>
          </a:p>
          <a:p>
            <a:endParaRPr lang="es-ES" dirty="0"/>
          </a:p>
        </p:txBody>
      </p:sp>
      <p:pic>
        <p:nvPicPr>
          <p:cNvPr id="7" name="Imagen 6">
            <a:extLst>
              <a:ext uri="{FF2B5EF4-FFF2-40B4-BE49-F238E27FC236}">
                <a16:creationId xmlns:a16="http://schemas.microsoft.com/office/drawing/2014/main" xmlns="" id="{C29132C3-FBB3-4F9B-9D35-7593576484C6}"/>
              </a:ext>
            </a:extLst>
          </p:cNvPr>
          <p:cNvPicPr>
            <a:picLocks noChangeAspect="1"/>
          </p:cNvPicPr>
          <p:nvPr/>
        </p:nvPicPr>
        <p:blipFill>
          <a:blip r:embed="rId3"/>
          <a:stretch>
            <a:fillRect/>
          </a:stretch>
        </p:blipFill>
        <p:spPr>
          <a:xfrm>
            <a:off x="3782419" y="1961145"/>
            <a:ext cx="2452127" cy="1373191"/>
          </a:xfrm>
          <a:prstGeom prst="rect">
            <a:avLst/>
          </a:prstGeom>
        </p:spPr>
      </p:pic>
    </p:spTree>
    <p:extLst>
      <p:ext uri="{BB962C8B-B14F-4D97-AF65-F5344CB8AC3E}">
        <p14:creationId xmlns:p14="http://schemas.microsoft.com/office/powerpoint/2010/main" val="17098196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287A7F38-0052-42C2-90A1-A41F0F72271F}"/>
              </a:ext>
            </a:extLst>
          </p:cNvPr>
          <p:cNvSpPr>
            <a:spLocks noGrp="1"/>
          </p:cNvSpPr>
          <p:nvPr>
            <p:ph type="title"/>
          </p:nvPr>
        </p:nvSpPr>
        <p:spPr>
          <a:xfrm>
            <a:off x="0" y="5350933"/>
            <a:ext cx="12103100" cy="1507067"/>
          </a:xfrm>
        </p:spPr>
        <p:txBody>
          <a:bodyPr/>
          <a:lstStyle/>
          <a:p>
            <a:r>
              <a:rPr lang="es-ES" dirty="0"/>
              <a:t>¿Qué es la accesibilidad web?</a:t>
            </a:r>
          </a:p>
        </p:txBody>
      </p:sp>
      <p:sp>
        <p:nvSpPr>
          <p:cNvPr id="3" name="Marcador de contenido 2">
            <a:extLst>
              <a:ext uri="{FF2B5EF4-FFF2-40B4-BE49-F238E27FC236}">
                <a16:creationId xmlns:a16="http://schemas.microsoft.com/office/drawing/2014/main" xmlns="" id="{800E6CB2-FFD0-485B-8EB4-FABBE85F7E95}"/>
              </a:ext>
            </a:extLst>
          </p:cNvPr>
          <p:cNvSpPr>
            <a:spLocks noGrp="1"/>
          </p:cNvSpPr>
          <p:nvPr>
            <p:ph idx="1"/>
          </p:nvPr>
        </p:nvSpPr>
        <p:spPr>
          <a:xfrm>
            <a:off x="152184" y="1070264"/>
            <a:ext cx="11507788" cy="2053167"/>
          </a:xfrm>
        </p:spPr>
        <p:txBody>
          <a:bodyPr/>
          <a:lstStyle/>
          <a:p>
            <a:pPr marL="0" indent="0">
              <a:buNone/>
            </a:pPr>
            <a:r>
              <a:rPr lang="es-ES" dirty="0"/>
              <a:t>La accesibilidad Web significa que personas con algún tipo de diversidad funcional pueden usar la Web.</a:t>
            </a:r>
          </a:p>
        </p:txBody>
      </p:sp>
      <p:pic>
        <p:nvPicPr>
          <p:cNvPr id="14" name="Imagen 13">
            <a:extLst>
              <a:ext uri="{FF2B5EF4-FFF2-40B4-BE49-F238E27FC236}">
                <a16:creationId xmlns:a16="http://schemas.microsoft.com/office/drawing/2014/main" xmlns="" id="{C24C9278-A35B-4149-A695-8E42E8836B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4699" y="1907646"/>
            <a:ext cx="6656613" cy="3042708"/>
          </a:xfrm>
          <a:prstGeom prst="rect">
            <a:avLst/>
          </a:prstGeom>
        </p:spPr>
      </p:pic>
    </p:spTree>
    <p:extLst>
      <p:ext uri="{BB962C8B-B14F-4D97-AF65-F5344CB8AC3E}">
        <p14:creationId xmlns:p14="http://schemas.microsoft.com/office/powerpoint/2010/main" val="9502112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A831D6D4-8CBE-4962-A067-E2D87D0E3604}"/>
              </a:ext>
            </a:extLst>
          </p:cNvPr>
          <p:cNvSpPr>
            <a:spLocks noGrp="1"/>
          </p:cNvSpPr>
          <p:nvPr>
            <p:ph type="title"/>
          </p:nvPr>
        </p:nvSpPr>
        <p:spPr>
          <a:xfrm>
            <a:off x="0" y="6104467"/>
            <a:ext cx="12192000" cy="753533"/>
          </a:xfrm>
        </p:spPr>
        <p:txBody>
          <a:bodyPr>
            <a:normAutofit/>
          </a:bodyPr>
          <a:lstStyle/>
          <a:p>
            <a:r>
              <a:rPr lang="es-ES" sz="3600" dirty="0"/>
              <a:t>¿Qué limitaciones pueden tener las personas que usan internet?</a:t>
            </a:r>
          </a:p>
        </p:txBody>
      </p:sp>
      <p:sp>
        <p:nvSpPr>
          <p:cNvPr id="3" name="Marcador de contenido 2">
            <a:extLst>
              <a:ext uri="{FF2B5EF4-FFF2-40B4-BE49-F238E27FC236}">
                <a16:creationId xmlns:a16="http://schemas.microsoft.com/office/drawing/2014/main" xmlns="" id="{A4864FDA-6283-4231-B6EF-94814263906E}"/>
              </a:ext>
            </a:extLst>
          </p:cNvPr>
          <p:cNvSpPr>
            <a:spLocks noGrp="1"/>
          </p:cNvSpPr>
          <p:nvPr>
            <p:ph idx="1"/>
          </p:nvPr>
        </p:nvSpPr>
        <p:spPr>
          <a:xfrm>
            <a:off x="127000" y="894771"/>
            <a:ext cx="11823700" cy="5168900"/>
          </a:xfrm>
        </p:spPr>
        <p:txBody>
          <a:bodyPr>
            <a:normAutofit fontScale="62500" lnSpcReduction="20000"/>
          </a:bodyPr>
          <a:lstStyle/>
          <a:p>
            <a:pPr marL="0" indent="0">
              <a:buNone/>
            </a:pPr>
            <a:r>
              <a:rPr lang="es-ES" b="1" dirty="0"/>
              <a:t>1. Limitaciones visuales:</a:t>
            </a:r>
          </a:p>
          <a:p>
            <a:r>
              <a:rPr lang="es-ES" dirty="0"/>
              <a:t>Son personas que necesitan más contraste para leer.</a:t>
            </a:r>
          </a:p>
          <a:p>
            <a:r>
              <a:rPr lang="es-ES" dirty="0" smtClean="0"/>
              <a:t>Puede </a:t>
            </a:r>
            <a:r>
              <a:rPr lang="es-ES" dirty="0"/>
              <a:t>ser que necesitan la información en audio porque no pueden ver lo escrito.</a:t>
            </a:r>
          </a:p>
          <a:p>
            <a:r>
              <a:rPr lang="es-ES" dirty="0" smtClean="0"/>
              <a:t>Pueden </a:t>
            </a:r>
            <a:r>
              <a:rPr lang="es-ES" dirty="0"/>
              <a:t>tener daltonismo</a:t>
            </a:r>
            <a:r>
              <a:rPr lang="es-ES" dirty="0" smtClean="0"/>
              <a:t>.</a:t>
            </a:r>
          </a:p>
          <a:p>
            <a:endParaRPr lang="es-ES" dirty="0"/>
          </a:p>
          <a:p>
            <a:pPr marL="0" indent="0">
              <a:buNone/>
            </a:pPr>
            <a:r>
              <a:rPr lang="es-ES" b="1" dirty="0"/>
              <a:t>2. Limitaciones auditivas</a:t>
            </a:r>
            <a:r>
              <a:rPr lang="es-ES" b="1" dirty="0" smtClean="0"/>
              <a:t>:</a:t>
            </a:r>
            <a:endParaRPr lang="es-ES" b="1" dirty="0"/>
          </a:p>
          <a:p>
            <a:r>
              <a:rPr lang="es-ES" dirty="0"/>
              <a:t>Para estas personas es importante poner audios que se oigan bien y que tengan calidad de sonido.</a:t>
            </a:r>
          </a:p>
          <a:p>
            <a:r>
              <a:rPr lang="es-ES" dirty="0"/>
              <a:t>No dar la información sólo oída, también tener la opción de poder leer.</a:t>
            </a:r>
          </a:p>
          <a:p>
            <a:r>
              <a:rPr lang="es-ES" dirty="0"/>
              <a:t>Necesitan que los vídeos estén subtitulados</a:t>
            </a:r>
            <a:r>
              <a:rPr lang="es-ES" dirty="0" smtClean="0"/>
              <a:t>.</a:t>
            </a:r>
          </a:p>
          <a:p>
            <a:endParaRPr lang="es-ES" dirty="0"/>
          </a:p>
          <a:p>
            <a:pPr marL="0" indent="0">
              <a:buNone/>
            </a:pPr>
            <a:r>
              <a:rPr lang="es-ES" b="1" dirty="0"/>
              <a:t>3. Limitaciones físicas: </a:t>
            </a:r>
          </a:p>
          <a:p>
            <a:r>
              <a:rPr lang="es-ES" dirty="0"/>
              <a:t>Necesitan que las webs y las app estén preparadas para poder usar las ayudas técnicas.</a:t>
            </a:r>
          </a:p>
          <a:p>
            <a:pPr marL="0" indent="0">
              <a:buNone/>
            </a:pPr>
            <a:r>
              <a:rPr lang="es-ES" dirty="0"/>
              <a:t>(lectores de pantalla, teclados especiales, apuntadores</a:t>
            </a:r>
            <a:r>
              <a:rPr lang="es-ES" dirty="0" smtClean="0"/>
              <a:t>,….)</a:t>
            </a:r>
          </a:p>
          <a:p>
            <a:pPr marL="0" indent="0">
              <a:buNone/>
            </a:pPr>
            <a:endParaRPr lang="es-ES" dirty="0"/>
          </a:p>
          <a:p>
            <a:pPr marL="0" indent="0">
              <a:buNone/>
            </a:pPr>
            <a:r>
              <a:rPr lang="es-ES" b="1" dirty="0"/>
              <a:t>4. Limitaciones cognitivas </a:t>
            </a:r>
            <a:r>
              <a:rPr lang="es-ES" dirty="0"/>
              <a:t>(por edad, por accidente, problemas de memoria o de atención,…)</a:t>
            </a:r>
          </a:p>
          <a:p>
            <a:r>
              <a:rPr lang="es-ES" dirty="0" smtClean="0"/>
              <a:t>Ejemplo de varias opciones ante lo mismo: </a:t>
            </a:r>
            <a:r>
              <a:rPr lang="pl-PL" dirty="0">
                <a:hlinkClick r:id="rId2"/>
              </a:rPr>
              <a:t>https://www.menti.com/</a:t>
            </a:r>
            <a:r>
              <a:rPr lang="es-ES" dirty="0"/>
              <a:t> </a:t>
            </a:r>
          </a:p>
          <a:p>
            <a:r>
              <a:rPr lang="es-ES" dirty="0"/>
              <a:t>L</a:t>
            </a:r>
            <a:r>
              <a:rPr lang="es-ES" dirty="0" smtClean="0"/>
              <a:t>enguaje </a:t>
            </a:r>
            <a:r>
              <a:rPr lang="es-ES" dirty="0"/>
              <a:t>más sencillo,</a:t>
            </a:r>
          </a:p>
          <a:p>
            <a:r>
              <a:rPr lang="es-ES" dirty="0"/>
              <a:t>Opción de escuchar los </a:t>
            </a:r>
            <a:r>
              <a:rPr lang="es-ES" dirty="0" smtClean="0"/>
              <a:t>textos</a:t>
            </a:r>
            <a:endParaRPr lang="es-ES" dirty="0"/>
          </a:p>
          <a:p>
            <a:r>
              <a:rPr lang="es-ES" dirty="0"/>
              <a:t>Usar imágenes claras </a:t>
            </a:r>
          </a:p>
          <a:p>
            <a:r>
              <a:rPr lang="es-ES" dirty="0"/>
              <a:t>Contenidos bien organizados</a:t>
            </a:r>
          </a:p>
          <a:p>
            <a:r>
              <a:rPr lang="es-ES" dirty="0"/>
              <a:t>Navegación por la web sea </a:t>
            </a:r>
            <a:r>
              <a:rPr lang="es-ES" dirty="0" smtClean="0"/>
              <a:t>fácil</a:t>
            </a:r>
            <a:endParaRPr lang="es-ES" dirty="0"/>
          </a:p>
        </p:txBody>
      </p:sp>
      <p:pic>
        <p:nvPicPr>
          <p:cNvPr id="4" name="Imagen 3">
            <a:extLst>
              <a:ext uri="{FF2B5EF4-FFF2-40B4-BE49-F238E27FC236}">
                <a16:creationId xmlns:a16="http://schemas.microsoft.com/office/drawing/2014/main" xmlns="" id="{F8694A64-FD3B-4CB5-9039-27D999C4E0B7}"/>
              </a:ext>
            </a:extLst>
          </p:cNvPr>
          <p:cNvPicPr>
            <a:picLocks noChangeAspect="1"/>
          </p:cNvPicPr>
          <p:nvPr/>
        </p:nvPicPr>
        <p:blipFill>
          <a:blip r:embed="rId3"/>
          <a:stretch>
            <a:fillRect/>
          </a:stretch>
        </p:blipFill>
        <p:spPr>
          <a:xfrm>
            <a:off x="10539426" y="676567"/>
            <a:ext cx="1411274" cy="1219207"/>
          </a:xfrm>
          <a:prstGeom prst="rect">
            <a:avLst/>
          </a:prstGeom>
        </p:spPr>
      </p:pic>
      <p:pic>
        <p:nvPicPr>
          <p:cNvPr id="5" name="Imagen 4">
            <a:extLst>
              <a:ext uri="{FF2B5EF4-FFF2-40B4-BE49-F238E27FC236}">
                <a16:creationId xmlns:a16="http://schemas.microsoft.com/office/drawing/2014/main" xmlns="" id="{4CA77F3C-7B04-4A02-8CF7-58E13AE2B5A3}"/>
              </a:ext>
            </a:extLst>
          </p:cNvPr>
          <p:cNvPicPr>
            <a:picLocks noChangeAspect="1"/>
          </p:cNvPicPr>
          <p:nvPr/>
        </p:nvPicPr>
        <p:blipFill>
          <a:blip r:embed="rId4"/>
          <a:stretch>
            <a:fillRect/>
          </a:stretch>
        </p:blipFill>
        <p:spPr>
          <a:xfrm>
            <a:off x="10562390" y="1991706"/>
            <a:ext cx="1365345" cy="1269311"/>
          </a:xfrm>
          <a:prstGeom prst="rect">
            <a:avLst/>
          </a:prstGeom>
        </p:spPr>
      </p:pic>
      <p:pic>
        <p:nvPicPr>
          <p:cNvPr id="6" name="Imagen 5">
            <a:extLst>
              <a:ext uri="{FF2B5EF4-FFF2-40B4-BE49-F238E27FC236}">
                <a16:creationId xmlns:a16="http://schemas.microsoft.com/office/drawing/2014/main" xmlns="" id="{069ABAFE-F5AF-41F7-9497-D7C4D5E42906}"/>
              </a:ext>
            </a:extLst>
          </p:cNvPr>
          <p:cNvPicPr>
            <a:picLocks noChangeAspect="1"/>
          </p:cNvPicPr>
          <p:nvPr/>
        </p:nvPicPr>
        <p:blipFill>
          <a:blip r:embed="rId5"/>
          <a:stretch>
            <a:fillRect/>
          </a:stretch>
        </p:blipFill>
        <p:spPr>
          <a:xfrm>
            <a:off x="10539426" y="3391219"/>
            <a:ext cx="1317631" cy="1263595"/>
          </a:xfrm>
          <a:prstGeom prst="rect">
            <a:avLst/>
          </a:prstGeom>
        </p:spPr>
      </p:pic>
      <p:pic>
        <p:nvPicPr>
          <p:cNvPr id="7" name="Imagen 6">
            <a:extLst>
              <a:ext uri="{FF2B5EF4-FFF2-40B4-BE49-F238E27FC236}">
                <a16:creationId xmlns:a16="http://schemas.microsoft.com/office/drawing/2014/main" xmlns="" id="{8468C225-EABD-463C-AC4E-A187ACA9B205}"/>
              </a:ext>
            </a:extLst>
          </p:cNvPr>
          <p:cNvPicPr>
            <a:picLocks noChangeAspect="1"/>
          </p:cNvPicPr>
          <p:nvPr/>
        </p:nvPicPr>
        <p:blipFill>
          <a:blip r:embed="rId6"/>
          <a:stretch>
            <a:fillRect/>
          </a:stretch>
        </p:blipFill>
        <p:spPr>
          <a:xfrm>
            <a:off x="10562390" y="4735664"/>
            <a:ext cx="1294667" cy="1109803"/>
          </a:xfrm>
          <a:prstGeom prst="rect">
            <a:avLst/>
          </a:prstGeom>
        </p:spPr>
      </p:pic>
    </p:spTree>
    <p:extLst>
      <p:ext uri="{BB962C8B-B14F-4D97-AF65-F5344CB8AC3E}">
        <p14:creationId xmlns:p14="http://schemas.microsoft.com/office/powerpoint/2010/main" val="26779174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F27B7AC4-3C38-4987-A3B7-05A4F5ABCCAF}"/>
              </a:ext>
            </a:extLst>
          </p:cNvPr>
          <p:cNvSpPr>
            <a:spLocks noGrp="1"/>
          </p:cNvSpPr>
          <p:nvPr>
            <p:ph type="title"/>
          </p:nvPr>
        </p:nvSpPr>
        <p:spPr>
          <a:xfrm>
            <a:off x="0" y="5350933"/>
            <a:ext cx="12192000" cy="1507067"/>
          </a:xfrm>
        </p:spPr>
        <p:txBody>
          <a:bodyPr>
            <a:normAutofit/>
          </a:bodyPr>
          <a:lstStyle/>
          <a:p>
            <a:r>
              <a:rPr lang="es-ES" sz="4000" dirty="0"/>
              <a:t>La Accesibilidad Web … ¿es un derecho o es un antojo?</a:t>
            </a:r>
          </a:p>
        </p:txBody>
      </p:sp>
      <p:sp>
        <p:nvSpPr>
          <p:cNvPr id="3" name="Marcador de contenido 2">
            <a:extLst>
              <a:ext uri="{FF2B5EF4-FFF2-40B4-BE49-F238E27FC236}">
                <a16:creationId xmlns:a16="http://schemas.microsoft.com/office/drawing/2014/main" xmlns="" id="{93487A87-7DAE-488D-AA36-20E9CCE40FAA}"/>
              </a:ext>
            </a:extLst>
          </p:cNvPr>
          <p:cNvSpPr>
            <a:spLocks noGrp="1"/>
          </p:cNvSpPr>
          <p:nvPr>
            <p:ph idx="1"/>
          </p:nvPr>
        </p:nvSpPr>
        <p:spPr>
          <a:xfrm>
            <a:off x="0" y="1055328"/>
            <a:ext cx="12192000" cy="5372100"/>
          </a:xfrm>
        </p:spPr>
        <p:txBody>
          <a:bodyPr>
            <a:normAutofit/>
          </a:bodyPr>
          <a:lstStyle/>
          <a:p>
            <a:pPr marL="0" indent="0">
              <a:buNone/>
            </a:pPr>
            <a:r>
              <a:rPr lang="es-ES" sz="2000" dirty="0"/>
              <a:t>Es un </a:t>
            </a:r>
            <a:r>
              <a:rPr lang="es-ES" sz="2000" b="1" dirty="0"/>
              <a:t>DERECHO</a:t>
            </a:r>
          </a:p>
          <a:p>
            <a:r>
              <a:rPr lang="es-ES" sz="2000" dirty="0"/>
              <a:t>Real Decreto Legislativo 1/2013, de 29 de noviembre, por el que se aprueba el Texto Refundido de la Ley General de derechos de las personas con diversidad funcional y de su inclusión social.</a:t>
            </a:r>
          </a:p>
          <a:p>
            <a:pPr marL="457200" lvl="1" indent="0">
              <a:buNone/>
            </a:pPr>
            <a:r>
              <a:rPr lang="es-ES" sz="2000" dirty="0"/>
              <a:t>Artículo 24:</a:t>
            </a:r>
          </a:p>
          <a:p>
            <a:pPr marL="457200" lvl="1" indent="0">
              <a:buNone/>
            </a:pPr>
            <a:r>
              <a:rPr lang="es-ES" sz="2000" dirty="0"/>
              <a:t>Exige que se cumpla las normas de accesibilidad para que las personas tengan acceso a:</a:t>
            </a:r>
          </a:p>
          <a:p>
            <a:pPr marL="457200" lvl="1" indent="0">
              <a:buNone/>
            </a:pPr>
            <a:r>
              <a:rPr lang="es-ES" sz="2000" dirty="0"/>
              <a:t>▪ las tecnologías</a:t>
            </a:r>
          </a:p>
          <a:p>
            <a:pPr marL="457200" lvl="1" indent="0">
              <a:buNone/>
            </a:pPr>
            <a:r>
              <a:rPr lang="es-ES" sz="2000" dirty="0"/>
              <a:t>▪ los productos</a:t>
            </a:r>
          </a:p>
          <a:p>
            <a:pPr marL="457200" lvl="1" indent="0">
              <a:buNone/>
            </a:pPr>
            <a:r>
              <a:rPr lang="es-ES" sz="2000" dirty="0"/>
              <a:t>▪ los servicios </a:t>
            </a:r>
          </a:p>
          <a:p>
            <a:r>
              <a:rPr lang="es-ES" sz="2000" dirty="0"/>
              <a:t>La Norma UNE 139803:2012: Requisitos de Accesibilidad para contenidos en la web , es una norma española que establece los requisitos de accesibilidad para los contenidos web. En cuanto a sus requisitos, referencia completamente a las Pautas de Accesibilidad para el contenido web </a:t>
            </a:r>
            <a:r>
              <a:rPr lang="es-ES" sz="2000" dirty="0">
                <a:hlinkClick r:id="rId2">
                  <a:extLst>
                    <a:ext uri="{A12FA001-AC4F-418D-AE19-62706E023703}">
                      <ahyp:hlinkClr xmlns:ahyp="http://schemas.microsoft.com/office/drawing/2018/hyperlinkcolor" xmlns="" val="tx"/>
                    </a:ext>
                  </a:extLst>
                </a:hlinkClick>
              </a:rPr>
              <a:t>WCAG2.1</a:t>
            </a:r>
            <a:r>
              <a:rPr lang="es-ES" sz="2000" dirty="0"/>
              <a:t> de la </a:t>
            </a:r>
            <a:r>
              <a:rPr lang="es-ES" sz="2000" dirty="0">
                <a:hlinkClick r:id="rId3">
                  <a:extLst>
                    <a:ext uri="{A12FA001-AC4F-418D-AE19-62706E023703}">
                      <ahyp:hlinkClr xmlns:ahyp="http://schemas.microsoft.com/office/drawing/2018/hyperlinkcolor" xmlns="" val="tx"/>
                    </a:ext>
                  </a:extLst>
                </a:hlinkClick>
              </a:rPr>
              <a:t>Iniciativa para la Accesibilidad Web (WAI)</a:t>
            </a:r>
            <a:r>
              <a:rPr lang="es-ES" sz="2000" dirty="0"/>
              <a:t> del </a:t>
            </a:r>
            <a:r>
              <a:rPr lang="es-ES" sz="2000" dirty="0">
                <a:hlinkClick r:id="rId4">
                  <a:extLst>
                    <a:ext uri="{A12FA001-AC4F-418D-AE19-62706E023703}">
                      <ahyp:hlinkClr xmlns:ahyp="http://schemas.microsoft.com/office/drawing/2018/hyperlinkcolor" xmlns="" val="tx"/>
                    </a:ext>
                  </a:extLst>
                </a:hlinkClick>
              </a:rPr>
              <a:t>Consorcio de la Web (W3C)</a:t>
            </a:r>
            <a:r>
              <a:rPr lang="es-ES" sz="2000" dirty="0"/>
              <a:t> por lo tanto hay una equivalencia directa entre ellas.</a:t>
            </a:r>
          </a:p>
          <a:p>
            <a:pPr marL="0" indent="0">
              <a:buNone/>
            </a:pPr>
            <a:endParaRPr lang="es-ES" sz="2000" dirty="0"/>
          </a:p>
        </p:txBody>
      </p:sp>
    </p:spTree>
    <p:extLst>
      <p:ext uri="{BB962C8B-B14F-4D97-AF65-F5344CB8AC3E}">
        <p14:creationId xmlns:p14="http://schemas.microsoft.com/office/powerpoint/2010/main" val="11030772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CF7C5217-4398-4DA4-AD4D-5C1491607AB7}"/>
              </a:ext>
            </a:extLst>
          </p:cNvPr>
          <p:cNvSpPr>
            <a:spLocks noGrp="1"/>
          </p:cNvSpPr>
          <p:nvPr>
            <p:ph type="title"/>
          </p:nvPr>
        </p:nvSpPr>
        <p:spPr>
          <a:xfrm>
            <a:off x="3439391" y="5350933"/>
            <a:ext cx="6348845" cy="1507067"/>
          </a:xfrm>
        </p:spPr>
        <p:txBody>
          <a:bodyPr/>
          <a:lstStyle/>
          <a:p>
            <a:r>
              <a:rPr lang="es-ES" dirty="0"/>
              <a:t>Accesibilidad web</a:t>
            </a:r>
          </a:p>
        </p:txBody>
      </p:sp>
      <p:sp>
        <p:nvSpPr>
          <p:cNvPr id="3" name="Marcador de contenido 2">
            <a:extLst>
              <a:ext uri="{FF2B5EF4-FFF2-40B4-BE49-F238E27FC236}">
                <a16:creationId xmlns:a16="http://schemas.microsoft.com/office/drawing/2014/main" xmlns="" id="{6A3933E8-D540-4153-AB2C-41EFA693CE57}"/>
              </a:ext>
            </a:extLst>
          </p:cNvPr>
          <p:cNvSpPr>
            <a:spLocks noGrp="1"/>
          </p:cNvSpPr>
          <p:nvPr>
            <p:ph idx="1"/>
          </p:nvPr>
        </p:nvSpPr>
        <p:spPr>
          <a:xfrm>
            <a:off x="0" y="1110905"/>
            <a:ext cx="12192000" cy="2434167"/>
          </a:xfrm>
        </p:spPr>
        <p:txBody>
          <a:bodyPr/>
          <a:lstStyle/>
          <a:p>
            <a:r>
              <a:rPr lang="es-ES" dirty="0"/>
              <a:t>Cuando el diseño es accesible, las personas con diversidad funcional pueden participar más en la sociedad.</a:t>
            </a:r>
          </a:p>
          <a:p>
            <a:r>
              <a:rPr lang="es-ES" dirty="0"/>
              <a:t>Cuando el diseño es accesible, las personas con diversidad funcional pueden acceder a la información y pueden interactuar con otras.</a:t>
            </a:r>
          </a:p>
        </p:txBody>
      </p:sp>
      <p:pic>
        <p:nvPicPr>
          <p:cNvPr id="7" name="Imagen 6">
            <a:extLst>
              <a:ext uri="{FF2B5EF4-FFF2-40B4-BE49-F238E27FC236}">
                <a16:creationId xmlns:a16="http://schemas.microsoft.com/office/drawing/2014/main" xmlns="" id="{FE977514-6AAC-4FE1-A77E-024295A132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36377" y="3017798"/>
            <a:ext cx="6134669" cy="3067335"/>
          </a:xfrm>
          <a:prstGeom prst="rect">
            <a:avLst/>
          </a:prstGeom>
        </p:spPr>
      </p:pic>
    </p:spTree>
    <p:extLst>
      <p:ext uri="{BB962C8B-B14F-4D97-AF65-F5344CB8AC3E}">
        <p14:creationId xmlns:p14="http://schemas.microsoft.com/office/powerpoint/2010/main" val="13650584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B65B8DBA-8133-4EA5-B330-BF1F531C7FA9}"/>
              </a:ext>
            </a:extLst>
          </p:cNvPr>
          <p:cNvSpPr>
            <a:spLocks noGrp="1"/>
          </p:cNvSpPr>
          <p:nvPr>
            <p:ph type="title"/>
          </p:nvPr>
        </p:nvSpPr>
        <p:spPr>
          <a:xfrm>
            <a:off x="486784" y="5715000"/>
            <a:ext cx="10972800" cy="1143000"/>
          </a:xfrm>
        </p:spPr>
        <p:txBody>
          <a:bodyPr/>
          <a:lstStyle/>
          <a:p>
            <a:r>
              <a:rPr lang="es-ES" dirty="0"/>
              <a:t>W3C: Consorcio www</a:t>
            </a:r>
          </a:p>
        </p:txBody>
      </p:sp>
      <p:sp>
        <p:nvSpPr>
          <p:cNvPr id="3" name="Marcador de contenido 2">
            <a:extLst>
              <a:ext uri="{FF2B5EF4-FFF2-40B4-BE49-F238E27FC236}">
                <a16:creationId xmlns:a16="http://schemas.microsoft.com/office/drawing/2014/main" xmlns="" id="{55EE1CE2-A5DF-4AB8-9C2B-9FE7559EC9B3}"/>
              </a:ext>
            </a:extLst>
          </p:cNvPr>
          <p:cNvSpPr>
            <a:spLocks noGrp="1"/>
          </p:cNvSpPr>
          <p:nvPr>
            <p:ph idx="1"/>
          </p:nvPr>
        </p:nvSpPr>
        <p:spPr>
          <a:xfrm>
            <a:off x="219290" y="1335440"/>
            <a:ext cx="11507788" cy="4574041"/>
          </a:xfrm>
        </p:spPr>
        <p:txBody>
          <a:bodyPr>
            <a:normAutofit fontScale="92500" lnSpcReduction="20000"/>
          </a:bodyPr>
          <a:lstStyle/>
          <a:p>
            <a:pPr marL="0" indent="0">
              <a:buNone/>
            </a:pPr>
            <a:r>
              <a:rPr lang="es-ES" dirty="0"/>
              <a:t>La w3c es un consorcio internacional, que hace recomendaciones y estándares que aseguran la red informática mundial siga creciendo y mejorando.</a:t>
            </a:r>
          </a:p>
          <a:p>
            <a:pPr marL="0" indent="0">
              <a:buNone/>
            </a:pPr>
            <a:endParaRPr lang="es-ES" dirty="0"/>
          </a:p>
          <a:p>
            <a:pPr marL="0" indent="0">
              <a:buNone/>
            </a:pPr>
            <a:r>
              <a:rPr lang="es-ES" dirty="0"/>
              <a:t>Dentro del W3C, hay un grupo de trabajo que se llama WAI (Web </a:t>
            </a:r>
            <a:r>
              <a:rPr lang="es-ES" dirty="0" err="1"/>
              <a:t>Accessibility</a:t>
            </a:r>
            <a:r>
              <a:rPr lang="es-ES" dirty="0"/>
              <a:t> </a:t>
            </a:r>
            <a:r>
              <a:rPr lang="es-ES" dirty="0" err="1"/>
              <a:t>Initiative</a:t>
            </a:r>
            <a:r>
              <a:rPr lang="es-ES" dirty="0"/>
              <a:t>)</a:t>
            </a:r>
          </a:p>
          <a:p>
            <a:pPr marL="0" indent="0">
              <a:buNone/>
            </a:pPr>
            <a:r>
              <a:rPr lang="es-ES" dirty="0"/>
              <a:t>WAI: Iniciativa de Accesibilidad Informática</a:t>
            </a:r>
          </a:p>
          <a:p>
            <a:pPr marL="0" indent="0">
              <a:buNone/>
            </a:pPr>
            <a:endParaRPr lang="es-ES" dirty="0"/>
          </a:p>
          <a:p>
            <a:pPr marL="0" indent="0">
              <a:buNone/>
            </a:pPr>
            <a:r>
              <a:rPr lang="es-ES" dirty="0"/>
              <a:t>Este grupo han escrito unas pautas se llamas WCAG 2.1</a:t>
            </a:r>
            <a:r>
              <a:rPr lang="es-ES" dirty="0" smtClean="0"/>
              <a:t>.</a:t>
            </a:r>
          </a:p>
          <a:p>
            <a:r>
              <a:rPr lang="es-ES" dirty="0"/>
              <a:t>Estas pautas definen cómo tiene que ser una web para ser accesible </a:t>
            </a:r>
          </a:p>
          <a:p>
            <a:r>
              <a:rPr lang="es-ES" dirty="0"/>
              <a:t>Tienen en cuenta que las puedan usar el mayor número de personas tengan las características que tengan</a:t>
            </a:r>
          </a:p>
          <a:p>
            <a:r>
              <a:rPr lang="es-ES" dirty="0"/>
              <a:t>Actualmente se está trabajando en la WCAG 2.2</a:t>
            </a:r>
          </a:p>
          <a:p>
            <a:pPr marL="0" indent="0">
              <a:buNone/>
            </a:pPr>
            <a:endParaRPr lang="es-ES" dirty="0"/>
          </a:p>
        </p:txBody>
      </p:sp>
      <p:pic>
        <p:nvPicPr>
          <p:cNvPr id="5" name="Imagen 4">
            <a:extLst>
              <a:ext uri="{FF2B5EF4-FFF2-40B4-BE49-F238E27FC236}">
                <a16:creationId xmlns:a16="http://schemas.microsoft.com/office/drawing/2014/main" xmlns="" id="{3774AC24-C99F-4479-9D23-C6FBD79325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48875" y="4714875"/>
            <a:ext cx="2143125" cy="2143125"/>
          </a:xfrm>
          <a:prstGeom prst="rect">
            <a:avLst/>
          </a:prstGeom>
        </p:spPr>
      </p:pic>
      <p:pic>
        <p:nvPicPr>
          <p:cNvPr id="6" name="Picture 2" descr="Tu solución para la accesibilidad web | inSuit">
            <a:extLst>
              <a:ext uri="{FF2B5EF4-FFF2-40B4-BE49-F238E27FC236}">
                <a16:creationId xmlns:a16="http://schemas.microsoft.com/office/drawing/2014/main" xmlns="" id="{3BCA35D3-CEC8-4A73-A3E5-8A99F370C87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0949" r="6148"/>
          <a:stretch/>
        </p:blipFill>
        <p:spPr bwMode="auto">
          <a:xfrm>
            <a:off x="10961210" y="0"/>
            <a:ext cx="1230790" cy="13238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70778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BDBA6D61-A030-4B42-9BFE-DC59DA1B65C3}"/>
              </a:ext>
            </a:extLst>
          </p:cNvPr>
          <p:cNvSpPr>
            <a:spLocks noGrp="1"/>
          </p:cNvSpPr>
          <p:nvPr>
            <p:ph type="title"/>
          </p:nvPr>
        </p:nvSpPr>
        <p:spPr>
          <a:xfrm>
            <a:off x="131618" y="5604934"/>
            <a:ext cx="10972800" cy="1143000"/>
          </a:xfrm>
        </p:spPr>
        <p:txBody>
          <a:bodyPr/>
          <a:lstStyle/>
          <a:p>
            <a:r>
              <a:rPr lang="es-ES" dirty="0"/>
              <a:t>WCAG 2.1.</a:t>
            </a:r>
          </a:p>
        </p:txBody>
      </p:sp>
      <p:sp>
        <p:nvSpPr>
          <p:cNvPr id="3" name="Marcador de contenido 2">
            <a:extLst>
              <a:ext uri="{FF2B5EF4-FFF2-40B4-BE49-F238E27FC236}">
                <a16:creationId xmlns:a16="http://schemas.microsoft.com/office/drawing/2014/main" xmlns="" id="{D352679E-BCF9-4584-B888-DA5FAA57E6C4}"/>
              </a:ext>
            </a:extLst>
          </p:cNvPr>
          <p:cNvSpPr>
            <a:spLocks noGrp="1"/>
          </p:cNvSpPr>
          <p:nvPr>
            <p:ph idx="1"/>
          </p:nvPr>
        </p:nvSpPr>
        <p:spPr>
          <a:xfrm>
            <a:off x="684212" y="1652156"/>
            <a:ext cx="11507788" cy="4339211"/>
          </a:xfrm>
        </p:spPr>
        <p:txBody>
          <a:bodyPr>
            <a:normAutofit/>
          </a:bodyPr>
          <a:lstStyle/>
          <a:p>
            <a:pPr marL="0" indent="0">
              <a:buNone/>
            </a:pPr>
            <a:r>
              <a:rPr lang="es-ES" dirty="0"/>
              <a:t>Han definido 3 niveles de accesibilidad general:</a:t>
            </a:r>
          </a:p>
          <a:p>
            <a:endParaRPr lang="es-ES" dirty="0"/>
          </a:p>
          <a:p>
            <a:r>
              <a:rPr lang="es-ES" dirty="0"/>
              <a:t>A: Básico </a:t>
            </a:r>
          </a:p>
          <a:p>
            <a:pPr marL="0" indent="0">
              <a:buNone/>
            </a:pPr>
            <a:endParaRPr lang="es-ES" dirty="0"/>
          </a:p>
          <a:p>
            <a:r>
              <a:rPr lang="es-ES" dirty="0"/>
              <a:t>AA: Medio </a:t>
            </a:r>
          </a:p>
          <a:p>
            <a:endParaRPr lang="es-ES" dirty="0"/>
          </a:p>
          <a:p>
            <a:r>
              <a:rPr lang="es-ES" dirty="0"/>
              <a:t>AAA: Alto </a:t>
            </a:r>
          </a:p>
          <a:p>
            <a:pPr marL="0" indent="0">
              <a:buNone/>
            </a:pPr>
            <a:endParaRPr lang="es-ES" dirty="0"/>
          </a:p>
          <a:p>
            <a:pPr marL="0" indent="0">
              <a:buNone/>
            </a:pPr>
            <a:r>
              <a:rPr lang="es-ES" dirty="0"/>
              <a:t>A las páginas que cumplen, se les da un sello como estos.</a:t>
            </a:r>
          </a:p>
        </p:txBody>
      </p:sp>
      <p:sp>
        <p:nvSpPr>
          <p:cNvPr id="4" name="AutoShape 2" descr="Logos de conformidad con las Directrices de Accesibilidad para el Contenido  Web 1.0 del W3C."/>
          <p:cNvSpPr>
            <a:spLocks noChangeAspect="1" noChangeArrowheads="1"/>
          </p:cNvSpPr>
          <p:nvPr/>
        </p:nvSpPr>
        <p:spPr bwMode="auto">
          <a:xfrm>
            <a:off x="155575" y="-579438"/>
            <a:ext cx="3457575" cy="12192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u-ES"/>
          </a:p>
        </p:txBody>
      </p:sp>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67461" y="2398510"/>
            <a:ext cx="2275764" cy="8007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09416" y="3436819"/>
            <a:ext cx="2275764" cy="8039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3" name="Picture 5"/>
          <p:cNvPicPr>
            <a:picLocks noChangeAspect="1" noChangeArrowheads="1"/>
          </p:cNvPicPr>
          <p:nvPr/>
        </p:nvPicPr>
        <p:blipFill rotWithShape="1">
          <a:blip r:embed="rId4">
            <a:extLst>
              <a:ext uri="{28A0092B-C50C-407E-A947-70E740481C1C}">
                <a14:useLocalDpi xmlns:a14="http://schemas.microsoft.com/office/drawing/2010/main" val="0"/>
              </a:ext>
            </a:extLst>
          </a:blip>
          <a:srcRect l="22209" t="66672" r="21876"/>
          <a:stretch/>
        </p:blipFill>
        <p:spPr bwMode="auto">
          <a:xfrm>
            <a:off x="2567461" y="4502765"/>
            <a:ext cx="2317719" cy="84715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951367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WCAG</a:t>
            </a:r>
            <a:endParaRPr lang="eu-ES" dirty="0"/>
          </a:p>
        </p:txBody>
      </p:sp>
      <p:pic>
        <p:nvPicPr>
          <p:cNvPr id="4" name="Marcador de contenido 3"/>
          <p:cNvPicPr>
            <a:picLocks noGrp="1"/>
          </p:cNvPicPr>
          <p:nvPr>
            <p:ph idx="1"/>
          </p:nvPr>
        </p:nvPicPr>
        <p:blipFill rotWithShape="1">
          <a:blip r:embed="rId2">
            <a:extLst>
              <a:ext uri="{28A0092B-C50C-407E-A947-70E740481C1C}">
                <a14:useLocalDpi xmlns:a14="http://schemas.microsoft.com/office/drawing/2010/main" val="0"/>
              </a:ext>
            </a:extLst>
          </a:blip>
          <a:srcRect l="13955" r="10840"/>
          <a:stretch/>
        </p:blipFill>
        <p:spPr bwMode="auto">
          <a:xfrm>
            <a:off x="609600" y="1934369"/>
            <a:ext cx="5198918" cy="3364995"/>
          </a:xfrm>
          <a:prstGeom prst="rect">
            <a:avLst/>
          </a:prstGeom>
          <a:ln>
            <a:solidFill>
              <a:schemeClr val="accent1"/>
            </a:solidFill>
          </a:ln>
          <a:extLst>
            <a:ext uri="{53640926-AAD7-44D8-BBD7-CCE9431645EC}">
              <a14:shadowObscured xmlns:a14="http://schemas.microsoft.com/office/drawing/2010/main"/>
            </a:ext>
          </a:extLst>
        </p:spPr>
      </p:pic>
      <p:sp>
        <p:nvSpPr>
          <p:cNvPr id="5" name="Rectangle 2"/>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u-ES"/>
          </a:p>
        </p:txBody>
      </p:sp>
      <p:sp>
        <p:nvSpPr>
          <p:cNvPr id="7" name="Rectángulo 6"/>
          <p:cNvSpPr/>
          <p:nvPr/>
        </p:nvSpPr>
        <p:spPr>
          <a:xfrm>
            <a:off x="5895109" y="1847088"/>
            <a:ext cx="6096000" cy="3817455"/>
          </a:xfrm>
          <a:prstGeom prst="rect">
            <a:avLst/>
          </a:prstGeom>
        </p:spPr>
        <p:txBody>
          <a:bodyPr>
            <a:spAutoFit/>
          </a:bodyPr>
          <a:lstStyle/>
          <a:p>
            <a:pPr>
              <a:lnSpc>
                <a:spcPct val="115000"/>
              </a:lnSpc>
              <a:spcAft>
                <a:spcPts val="1000"/>
              </a:spcAft>
            </a:pPr>
            <a:r>
              <a:rPr lang="es-ES" sz="2800" dirty="0" smtClean="0">
                <a:latin typeface="Calibri" panose="020F0502020204030204" pitchFamily="34" charset="0"/>
                <a:ea typeface="Calibri" panose="020F0502020204030204" pitchFamily="34" charset="0"/>
                <a:cs typeface="Times New Roman" panose="02020603050405020304" pitchFamily="18" charset="0"/>
              </a:rPr>
              <a:t>- Por </a:t>
            </a:r>
            <a:r>
              <a:rPr lang="es-ES" sz="2800" dirty="0">
                <a:latin typeface="Calibri" panose="020F0502020204030204" pitchFamily="34" charset="0"/>
                <a:ea typeface="Calibri" panose="020F0502020204030204" pitchFamily="34" charset="0"/>
                <a:cs typeface="Times New Roman" panose="02020603050405020304" pitchFamily="18" charset="0"/>
              </a:rPr>
              <a:t>cada principio </a:t>
            </a:r>
            <a:r>
              <a:rPr lang="es-ES" sz="2800" dirty="0">
                <a:latin typeface="Calibri" panose="020F0502020204030204" pitchFamily="34" charset="0"/>
                <a:ea typeface="Calibri" panose="020F0502020204030204" pitchFamily="34" charset="0"/>
                <a:cs typeface="Times New Roman" panose="02020603050405020304" pitchFamily="18" charset="0"/>
                <a:sym typeface="Wingdings" panose="05000000000000000000" pitchFamily="2" charset="2"/>
              </a:rPr>
              <a:t></a:t>
            </a:r>
            <a:r>
              <a:rPr lang="es-ES" sz="2800" dirty="0">
                <a:latin typeface="Calibri" panose="020F0502020204030204" pitchFamily="34" charset="0"/>
                <a:ea typeface="Calibri" panose="020F0502020204030204" pitchFamily="34" charset="0"/>
                <a:cs typeface="Times New Roman" panose="02020603050405020304" pitchFamily="18" charset="0"/>
              </a:rPr>
              <a:t> Varias pautas </a:t>
            </a:r>
            <a:r>
              <a:rPr lang="es-ES" sz="2800" u="sng" dirty="0">
                <a:latin typeface="Calibri" panose="020F0502020204030204" pitchFamily="34" charset="0"/>
                <a:ea typeface="Calibri" panose="020F0502020204030204" pitchFamily="34" charset="0"/>
                <a:cs typeface="Times New Roman" panose="02020603050405020304" pitchFamily="18" charset="0"/>
              </a:rPr>
              <a:t>no verificables</a:t>
            </a:r>
            <a:endParaRPr lang="eu-ES" sz="28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s-ES" sz="2800" dirty="0" smtClean="0">
                <a:latin typeface="Calibri" panose="020F0502020204030204" pitchFamily="34" charset="0"/>
                <a:ea typeface="Calibri" panose="020F0502020204030204" pitchFamily="34" charset="0"/>
                <a:cs typeface="Times New Roman" panose="02020603050405020304" pitchFamily="18" charset="0"/>
              </a:rPr>
              <a:t>- Por </a:t>
            </a:r>
            <a:r>
              <a:rPr lang="es-ES" sz="2800" dirty="0">
                <a:latin typeface="Calibri" panose="020F0502020204030204" pitchFamily="34" charset="0"/>
                <a:ea typeface="Calibri" panose="020F0502020204030204" pitchFamily="34" charset="0"/>
                <a:cs typeface="Times New Roman" panose="02020603050405020304" pitchFamily="18" charset="0"/>
              </a:rPr>
              <a:t>cada pauta</a:t>
            </a:r>
            <a:r>
              <a:rPr lang="es-ES" sz="2800" dirty="0">
                <a:latin typeface="Calibri" panose="020F0502020204030204" pitchFamily="34" charset="0"/>
                <a:ea typeface="Calibri" panose="020F0502020204030204" pitchFamily="34" charset="0"/>
                <a:cs typeface="Times New Roman" panose="02020603050405020304" pitchFamily="18" charset="0"/>
                <a:sym typeface="Wingdings" panose="05000000000000000000" pitchFamily="2" charset="2"/>
              </a:rPr>
              <a:t></a:t>
            </a:r>
            <a:r>
              <a:rPr lang="es-ES" sz="2800" dirty="0">
                <a:latin typeface="Calibri" panose="020F0502020204030204" pitchFamily="34" charset="0"/>
                <a:ea typeface="Calibri" panose="020F0502020204030204" pitchFamily="34" charset="0"/>
                <a:cs typeface="Times New Roman" panose="02020603050405020304" pitchFamily="18" charset="0"/>
              </a:rPr>
              <a:t> Varios </a:t>
            </a:r>
            <a:r>
              <a:rPr lang="es-ES" sz="2800" u="sng" dirty="0">
                <a:latin typeface="Calibri" panose="020F0502020204030204" pitchFamily="34" charset="0"/>
                <a:ea typeface="Calibri" panose="020F0502020204030204" pitchFamily="34" charset="0"/>
                <a:cs typeface="Times New Roman" panose="02020603050405020304" pitchFamily="18" charset="0"/>
              </a:rPr>
              <a:t>criterios</a:t>
            </a:r>
            <a:r>
              <a:rPr lang="es-ES" sz="2800" dirty="0">
                <a:latin typeface="Calibri" panose="020F0502020204030204" pitchFamily="34" charset="0"/>
                <a:ea typeface="Calibri" panose="020F0502020204030204" pitchFamily="34" charset="0"/>
                <a:cs typeface="Times New Roman" panose="02020603050405020304" pitchFamily="18" charset="0"/>
              </a:rPr>
              <a:t> de conformidad </a:t>
            </a:r>
            <a:r>
              <a:rPr lang="es-ES" sz="2800" u="sng" dirty="0">
                <a:latin typeface="Calibri" panose="020F0502020204030204" pitchFamily="34" charset="0"/>
                <a:ea typeface="Calibri" panose="020F0502020204030204" pitchFamily="34" charset="0"/>
                <a:cs typeface="Times New Roman" panose="02020603050405020304" pitchFamily="18" charset="0"/>
              </a:rPr>
              <a:t>verificables</a:t>
            </a:r>
            <a:endParaRPr lang="eu-ES" sz="28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s-ES" sz="2800" dirty="0" smtClean="0">
                <a:latin typeface="Calibri" panose="020F0502020204030204" pitchFamily="34" charset="0"/>
                <a:ea typeface="Calibri" panose="020F0502020204030204" pitchFamily="34" charset="0"/>
                <a:cs typeface="Times New Roman" panose="02020603050405020304" pitchFamily="18" charset="0"/>
              </a:rPr>
              <a:t>- Por </a:t>
            </a:r>
            <a:r>
              <a:rPr lang="es-ES" sz="2800" dirty="0">
                <a:latin typeface="Calibri" panose="020F0502020204030204" pitchFamily="34" charset="0"/>
                <a:ea typeface="Calibri" panose="020F0502020204030204" pitchFamily="34" charset="0"/>
                <a:cs typeface="Times New Roman" panose="02020603050405020304" pitchFamily="18" charset="0"/>
              </a:rPr>
              <a:t>cada criterio</a:t>
            </a:r>
            <a:r>
              <a:rPr lang="es-ES" sz="2800" dirty="0">
                <a:latin typeface="Calibri" panose="020F0502020204030204" pitchFamily="34" charset="0"/>
                <a:ea typeface="Calibri" panose="020F0502020204030204" pitchFamily="34" charset="0"/>
                <a:cs typeface="Times New Roman" panose="02020603050405020304" pitchFamily="18" charset="0"/>
                <a:sym typeface="Wingdings" panose="05000000000000000000" pitchFamily="2" charset="2"/>
              </a:rPr>
              <a:t></a:t>
            </a:r>
            <a:r>
              <a:rPr lang="es-ES" sz="2800" dirty="0">
                <a:latin typeface="Calibri" panose="020F0502020204030204" pitchFamily="34" charset="0"/>
                <a:ea typeface="Calibri" panose="020F0502020204030204" pitchFamily="34" charset="0"/>
                <a:cs typeface="Times New Roman" panose="02020603050405020304" pitchFamily="18" charset="0"/>
              </a:rPr>
              <a:t> Técnicas suficientes y técnicas recomendables para alcanzarlo</a:t>
            </a:r>
            <a:endParaRPr lang="eu-ES" sz="2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33120001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ema2">
  <a:themeElements>
    <a:clrScheme name="Flujo">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Flujo">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Flujo">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alpha val="48000"/>
                <a:satMod val="105000"/>
              </a:schemeClr>
            </a:outerShdw>
          </a:effectLst>
        </a:effectStyle>
        <a:effectStyle>
          <a:effectLst>
            <a:outerShdw blurRad="57150" dist="38100" dir="5400000" algn="ctr" rotWithShape="0">
              <a:schemeClr val="phClr">
                <a:shade val="9000"/>
                <a:alpha val="48000"/>
                <a:satMod val="105000"/>
              </a:schemeClr>
            </a:outerShdw>
          </a:effectLst>
        </a:effectStyle>
        <a:effectStyle>
          <a:effectLst>
            <a:outerShdw blurRad="57150" dist="38100" dir="5400000" algn="ctr" rotWithShape="0">
              <a:schemeClr val="phClr">
                <a:shade val="9000"/>
                <a:alpha val="48000"/>
                <a:satMod val="105000"/>
              </a:schemeClr>
            </a:outerShdw>
          </a:effectLst>
          <a:scene3d>
            <a:camera prst="orthographicFront">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extLst>
    <a:ext uri="{05A4C25C-085E-4340-85A3-A5531E510DB2}">
      <thm15:themeFamily xmlns:thm15="http://schemas.microsoft.com/office/thememl/2012/main" xmlns="" name="Tema2" id="{D589C4F3-7FCD-43AD-B9DC-CEF3E7A9832C}" vid="{FC69F021-649F-4F1C-92F1-E2A84D93418A}"/>
    </a:ext>
  </a:extLst>
</a:theme>
</file>

<file path=ppt/theme/theme2.xml><?xml version="1.0" encoding="utf-8"?>
<a:theme xmlns:a="http://schemas.openxmlformats.org/drawingml/2006/main" name="Flujo">
  <a:themeElements>
    <a:clrScheme name="Flujo">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Flujo">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Flujo">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alpha val="48000"/>
                <a:satMod val="105000"/>
              </a:schemeClr>
            </a:outerShdw>
          </a:effectLst>
        </a:effectStyle>
        <a:effectStyle>
          <a:effectLst>
            <a:outerShdw blurRad="57150" dist="38100" dir="5400000" algn="ctr" rotWithShape="0">
              <a:schemeClr val="phClr">
                <a:shade val="9000"/>
                <a:alpha val="48000"/>
                <a:satMod val="105000"/>
              </a:schemeClr>
            </a:outerShdw>
          </a:effectLst>
        </a:effectStyle>
        <a:effectStyle>
          <a:effectLst>
            <a:outerShdw blurRad="57150" dist="38100" dir="5400000" algn="ctr" rotWithShape="0">
              <a:schemeClr val="phClr">
                <a:shade val="9000"/>
                <a:alpha val="48000"/>
                <a:satMod val="105000"/>
              </a:schemeClr>
            </a:outerShdw>
          </a:effectLst>
          <a:scene3d>
            <a:camera prst="orthographicFront">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Override1.xml><?xml version="1.0" encoding="utf-8"?>
<a:themeOverride xmlns:a="http://schemas.openxmlformats.org/drawingml/2006/main">
  <a:clrScheme name="Flujo">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docProps/app.xml><?xml version="1.0" encoding="utf-8"?>
<Properties xmlns="http://schemas.openxmlformats.org/officeDocument/2006/extended-properties" xmlns:vt="http://schemas.openxmlformats.org/officeDocument/2006/docPropsVTypes">
  <Template/>
  <TotalTime>121</TotalTime>
  <Words>1432</Words>
  <Application>Microsoft Office PowerPoint</Application>
  <PresentationFormat>Personalizado</PresentationFormat>
  <Paragraphs>152</Paragraphs>
  <Slides>17</Slides>
  <Notes>0</Notes>
  <HiddenSlides>0</HiddenSlides>
  <MMClips>0</MMClips>
  <ScaleCrop>false</ScaleCrop>
  <HeadingPairs>
    <vt:vector size="6" baseType="variant">
      <vt:variant>
        <vt:lpstr>Tema</vt:lpstr>
      </vt:variant>
      <vt:variant>
        <vt:i4>2</vt:i4>
      </vt:variant>
      <vt:variant>
        <vt:lpstr>Servidores OLE incrustados</vt:lpstr>
      </vt:variant>
      <vt:variant>
        <vt:i4>3</vt:i4>
      </vt:variant>
      <vt:variant>
        <vt:lpstr>Títulos de diapositiva</vt:lpstr>
      </vt:variant>
      <vt:variant>
        <vt:i4>17</vt:i4>
      </vt:variant>
    </vt:vector>
  </HeadingPairs>
  <TitlesOfParts>
    <vt:vector size="22" baseType="lpstr">
      <vt:lpstr>Tema2</vt:lpstr>
      <vt:lpstr>Flujo</vt:lpstr>
      <vt:lpstr>Documento</vt:lpstr>
      <vt:lpstr>Hoja de cálculo</vt:lpstr>
      <vt:lpstr>Microsoft Word Document</vt:lpstr>
      <vt:lpstr>Presentación de PowerPoint</vt:lpstr>
      <vt:lpstr>Presentación de PowerPoint</vt:lpstr>
      <vt:lpstr>¿Qué es la accesibilidad web?</vt:lpstr>
      <vt:lpstr>¿Qué limitaciones pueden tener las personas que usan internet?</vt:lpstr>
      <vt:lpstr>La Accesibilidad Web … ¿es un derecho o es un antojo?</vt:lpstr>
      <vt:lpstr>Accesibilidad web</vt:lpstr>
      <vt:lpstr>W3C: Consorcio www</vt:lpstr>
      <vt:lpstr>WCAG 2.1.</vt:lpstr>
      <vt:lpstr>WCAG</vt:lpstr>
      <vt:lpstr>4 Principios</vt:lpstr>
      <vt:lpstr>Pautas no verificables  (https://www.w3.org/WAI/fundamentals/accessibility-principles/es)</vt:lpstr>
      <vt:lpstr>CRITERIOS DE ÉXITO Y NIVELES DE CONFORMIDAD</vt:lpstr>
      <vt:lpstr>TÉCNICAS DE ACCESIBILIDAD WEB</vt:lpstr>
      <vt:lpstr>WCAG 3.0: las futuras pautas de accesibilidad web</vt:lpstr>
      <vt:lpstr>LOS 5 requisitos para web accesible</vt:lpstr>
      <vt:lpstr>Evaluar la accesibilidad</vt:lpstr>
      <vt:lpstr>Elementos problemáticos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ACCESIBILIDAD WEB</dc:title>
  <dc:creator>dw1b</dc:creator>
  <cp:lastModifiedBy>ik010137ad</cp:lastModifiedBy>
  <cp:revision>21</cp:revision>
  <dcterms:created xsi:type="dcterms:W3CDTF">2021-12-15T12:07:16Z</dcterms:created>
  <dcterms:modified xsi:type="dcterms:W3CDTF">2023-01-11T15:26:26Z</dcterms:modified>
</cp:coreProperties>
</file>

<file path=docProps/thumbnail.jpeg>
</file>